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797" r:id="rId1"/>
    <p:sldMasterId id="2147483809" r:id="rId2"/>
    <p:sldMasterId id="2147483821" r:id="rId3"/>
  </p:sldMasterIdLst>
  <p:notesMasterIdLst>
    <p:notesMasterId r:id="rId37"/>
  </p:notesMasterIdLst>
  <p:sldIdLst>
    <p:sldId id="994" r:id="rId4"/>
    <p:sldId id="504" r:id="rId5"/>
    <p:sldId id="996" r:id="rId6"/>
    <p:sldId id="997" r:id="rId7"/>
    <p:sldId id="998" r:id="rId8"/>
    <p:sldId id="1001" r:id="rId9"/>
    <p:sldId id="1002" r:id="rId10"/>
    <p:sldId id="1003" r:id="rId11"/>
    <p:sldId id="901" r:id="rId12"/>
    <p:sldId id="1004" r:id="rId13"/>
    <p:sldId id="899" r:id="rId14"/>
    <p:sldId id="903" r:id="rId15"/>
    <p:sldId id="1005" r:id="rId16"/>
    <p:sldId id="1006" r:id="rId17"/>
    <p:sldId id="1117" r:id="rId18"/>
    <p:sldId id="1007" r:id="rId19"/>
    <p:sldId id="1008" r:id="rId20"/>
    <p:sldId id="902" r:id="rId21"/>
    <p:sldId id="900" r:id="rId22"/>
    <p:sldId id="904" r:id="rId23"/>
    <p:sldId id="905" r:id="rId24"/>
    <p:sldId id="1015" r:id="rId25"/>
    <p:sldId id="1016" r:id="rId26"/>
    <p:sldId id="1017" r:id="rId27"/>
    <p:sldId id="907" r:id="rId28"/>
    <p:sldId id="906" r:id="rId29"/>
    <p:sldId id="908" r:id="rId30"/>
    <p:sldId id="957" r:id="rId31"/>
    <p:sldId id="1118" r:id="rId32"/>
    <p:sldId id="1093" r:id="rId33"/>
    <p:sldId id="1094" r:id="rId34"/>
    <p:sldId id="1095" r:id="rId35"/>
    <p:sldId id="1092" r:id="rId36"/>
  </p:sldIdLst>
  <p:sldSz cx="12192000" cy="6858000"/>
  <p:notesSz cx="6858000" cy="9144000"/>
  <p:embeddedFontLst>
    <p:embeddedFont>
      <p:font typeface="IranNastaliq" panose="02020505000000020003" pitchFamily="18" charset="0"/>
      <p:regular r:id="rId38"/>
    </p:embeddedFont>
    <p:embeddedFont>
      <p:font typeface="Wingdings 2" panose="05020102010507070707" pitchFamily="18" charset="2"/>
      <p:regular r:id="rId39"/>
    </p:embeddedFont>
    <p:embeddedFont>
      <p:font typeface="Perpetua" panose="02020502060401020303" pitchFamily="18" charset="0"/>
      <p:regular r:id="rId40"/>
      <p:bold r:id="rId41"/>
      <p:italic r:id="rId42"/>
      <p:boldItalic r:id="rId43"/>
    </p:embeddedFont>
    <p:embeddedFont>
      <p:font typeface="B Titr" panose="00000700000000000000" pitchFamily="2" charset="-78"/>
      <p:bold r:id="rId44"/>
    </p:embeddedFont>
    <p:embeddedFont>
      <p:font typeface="B Nazanin" panose="00000400000000000000" pitchFamily="2" charset="-78"/>
      <p:regular r:id="rId45"/>
      <p:bold r:id="rId46"/>
    </p:embeddedFont>
    <p:embeddedFont>
      <p:font typeface="Gill Sans MT" panose="020B0502020104020203" pitchFamily="34" charset="0"/>
      <p:regular r:id="rId47"/>
      <p:bold r:id="rId48"/>
      <p:italic r:id="rId49"/>
      <p:boldItalic r:id="rId50"/>
    </p:embeddedFont>
    <p:embeddedFont>
      <p:font typeface="Century Schoolbook" panose="02040604050505020304" pitchFamily="18" charset="0"/>
      <p:regular r:id="rId51"/>
      <p:bold r:id="rId52"/>
      <p:italic r:id="rId53"/>
      <p:boldItalic r:id="rId54"/>
    </p:embeddedFont>
    <p:embeddedFont>
      <p:font typeface="Franklin Gothic Book" panose="020B0503020102020204" pitchFamily="34" charset="0"/>
      <p:regular r:id="rId55"/>
      <p:italic r:id="rId56"/>
    </p:embeddedFont>
    <p:embeddedFont>
      <p:font typeface="Calibri" panose="020F0502020204030204" pitchFamily="34" charset="0"/>
      <p:regular r:id="rId57"/>
      <p:bold r:id="rId58"/>
      <p:italic r:id="rId59"/>
      <p:boldItalic r:id="rId60"/>
    </p:embeddedFont>
    <p:embeddedFont>
      <p:font typeface="B Zar" panose="00000400000000000000" pitchFamily="2" charset="-78"/>
      <p:regular r:id="rId61"/>
      <p:bold r:id="rId62"/>
    </p:embeddedFont>
    <p:embeddedFont>
      <p:font typeface="Titr" panose="00000700000000000000" pitchFamily="2" charset="-78"/>
      <p:bold r:id="rId6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234" autoAdjust="0"/>
    <p:restoredTop sz="94660"/>
  </p:normalViewPr>
  <p:slideViewPr>
    <p:cSldViewPr snapToGrid="0">
      <p:cViewPr>
        <p:scale>
          <a:sx n="75" d="100"/>
          <a:sy n="75" d="100"/>
        </p:scale>
        <p:origin x="-120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647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font" Target="fonts/font5.fntdata"/><Relationship Id="rId47" Type="http://schemas.openxmlformats.org/officeDocument/2006/relationships/font" Target="fonts/font10.fntdata"/><Relationship Id="rId50" Type="http://schemas.openxmlformats.org/officeDocument/2006/relationships/font" Target="fonts/font13.fntdata"/><Relationship Id="rId55" Type="http://schemas.openxmlformats.org/officeDocument/2006/relationships/font" Target="fonts/font18.fntdata"/><Relationship Id="rId63" Type="http://schemas.openxmlformats.org/officeDocument/2006/relationships/font" Target="fonts/font26.fntdata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notesMaster" Target="notesMasters/notesMaster1.xml"/><Relationship Id="rId40" Type="http://schemas.openxmlformats.org/officeDocument/2006/relationships/font" Target="fonts/font3.fntdata"/><Relationship Id="rId45" Type="http://schemas.openxmlformats.org/officeDocument/2006/relationships/font" Target="fonts/font8.fntdata"/><Relationship Id="rId53" Type="http://schemas.openxmlformats.org/officeDocument/2006/relationships/font" Target="fonts/font16.fntdata"/><Relationship Id="rId58" Type="http://schemas.openxmlformats.org/officeDocument/2006/relationships/font" Target="fonts/font21.fntdata"/><Relationship Id="rId66" Type="http://schemas.openxmlformats.org/officeDocument/2006/relationships/theme" Target="theme/theme1.xml"/><Relationship Id="rId5" Type="http://schemas.openxmlformats.org/officeDocument/2006/relationships/slide" Target="slides/slide2.xml"/><Relationship Id="rId61" Type="http://schemas.openxmlformats.org/officeDocument/2006/relationships/font" Target="fonts/font24.fntdata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font" Target="fonts/font6.fntdata"/><Relationship Id="rId48" Type="http://schemas.openxmlformats.org/officeDocument/2006/relationships/font" Target="fonts/font11.fntdata"/><Relationship Id="rId56" Type="http://schemas.openxmlformats.org/officeDocument/2006/relationships/font" Target="fonts/font19.fntdata"/><Relationship Id="rId64" Type="http://schemas.openxmlformats.org/officeDocument/2006/relationships/presProps" Target="presProps.xml"/><Relationship Id="rId8" Type="http://schemas.openxmlformats.org/officeDocument/2006/relationships/slide" Target="slides/slide5.xml"/><Relationship Id="rId51" Type="http://schemas.openxmlformats.org/officeDocument/2006/relationships/font" Target="fonts/font14.fntdata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font" Target="fonts/font1.fntdata"/><Relationship Id="rId46" Type="http://schemas.openxmlformats.org/officeDocument/2006/relationships/font" Target="fonts/font9.fntdata"/><Relationship Id="rId59" Type="http://schemas.openxmlformats.org/officeDocument/2006/relationships/font" Target="fonts/font22.fntdata"/><Relationship Id="rId67" Type="http://schemas.openxmlformats.org/officeDocument/2006/relationships/tableStyles" Target="tableStyles.xml"/><Relationship Id="rId20" Type="http://schemas.openxmlformats.org/officeDocument/2006/relationships/slide" Target="slides/slide17.xml"/><Relationship Id="rId41" Type="http://schemas.openxmlformats.org/officeDocument/2006/relationships/font" Target="fonts/font4.fntdata"/><Relationship Id="rId54" Type="http://schemas.openxmlformats.org/officeDocument/2006/relationships/font" Target="fonts/font17.fntdata"/><Relationship Id="rId62" Type="http://schemas.openxmlformats.org/officeDocument/2006/relationships/font" Target="fonts/font2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font" Target="fonts/font12.fntdata"/><Relationship Id="rId57" Type="http://schemas.openxmlformats.org/officeDocument/2006/relationships/font" Target="fonts/font20.fntdata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font" Target="fonts/font7.fntdata"/><Relationship Id="rId52" Type="http://schemas.openxmlformats.org/officeDocument/2006/relationships/font" Target="fonts/font15.fntdata"/><Relationship Id="rId60" Type="http://schemas.openxmlformats.org/officeDocument/2006/relationships/font" Target="fonts/font23.fntdata"/><Relationship Id="rId65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font" Target="fonts/font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7CE421-689C-4A02-9127-DBB97BCB52D1}" type="datetimeFigureOut">
              <a:rPr lang="en-US" smtClean="0"/>
              <a:pPr/>
              <a:t>6/7/2022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096011-00DE-4178-926B-409E808B48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1188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87084" y="69760"/>
            <a:ext cx="12017829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727200" y="3200400"/>
            <a:ext cx="85344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38169-3D5B-42FF-B965-152033DDC911}" type="datetime1">
              <a:rPr lang="en-US" smtClean="0"/>
              <a:pPr/>
              <a:t>6/7/2022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9C08D2DA-58F0-4D5D-8980-BC486787EBE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3911" y="1449308"/>
            <a:ext cx="12028716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83911" y="1396720"/>
            <a:ext cx="12028716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83911" y="2976649"/>
            <a:ext cx="12028716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09600" y="1505935"/>
            <a:ext cx="109728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D5474-606A-43A6-9392-91825E25D002}" type="datetime1">
              <a:rPr lang="en-US" smtClean="0"/>
              <a:pPr/>
              <a:t>6/7/2022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8D2DA-58F0-4D5D-8980-BC486787EB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6"/>
            <a:ext cx="268224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274645"/>
            <a:ext cx="7416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C12ED-B534-4CE6-81BB-DC2841040894}" type="datetime1">
              <a:rPr lang="en-US" smtClean="0"/>
              <a:pPr/>
              <a:t>6/7/2022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8D2DA-58F0-4D5D-8980-BC486787EB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048000" y="3124200"/>
            <a:ext cx="82296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048000" y="5003322"/>
            <a:ext cx="82296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3828" y="1110597"/>
            <a:ext cx="2286000" cy="508000"/>
          </a:xfrm>
        </p:spPr>
        <p:txBody>
          <a:bodyPr/>
          <a:lstStyle/>
          <a:p>
            <a:fld id="{C43A0C70-7F37-4CE1-8A13-85C9ABB5E376}" type="datetimeFigureOut">
              <a:rPr lang="fa-IR" smtClean="0">
                <a:solidFill>
                  <a:srgbClr val="575F6D"/>
                </a:solidFill>
              </a:rPr>
              <a:pPr/>
              <a:t>1443/11/08</a:t>
            </a:fld>
            <a:endParaRPr lang="fa-IR">
              <a:solidFill>
                <a:srgbClr val="575F6D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5959" y="4117661"/>
            <a:ext cx="3657600" cy="512064"/>
          </a:xfrm>
        </p:spPr>
        <p:txBody>
          <a:bodyPr/>
          <a:lstStyle/>
          <a:p>
            <a:endParaRPr lang="fa-IR">
              <a:solidFill>
                <a:srgbClr val="575F6D"/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>
              <a:solidFill>
                <a:prstClr val="black"/>
              </a:solidFill>
            </a:endParaRPr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1215180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>
              <a:solidFill>
                <a:prstClr val="black"/>
              </a:solidFill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1746176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2218944" y="5788152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2540000" y="4495800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767392" y="4928702"/>
            <a:ext cx="812800" cy="517524"/>
          </a:xfrm>
        </p:spPr>
        <p:txBody>
          <a:bodyPr/>
          <a:lstStyle/>
          <a:p>
            <a:fld id="{BAEF414F-14EF-469E-93D6-7C3B3361AA2F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7814367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99568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C43A0C70-7F37-4CE1-8A13-85C9ABB5E376}" type="datetimeFigureOut">
              <a:rPr lang="fa-IR" smtClean="0">
                <a:solidFill>
                  <a:srgbClr val="575F6D"/>
                </a:solidFill>
              </a:rPr>
              <a:pPr/>
              <a:t>1443/11/08</a:t>
            </a:fld>
            <a:endParaRPr lang="fa-IR">
              <a:solidFill>
                <a:srgbClr val="575F6D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AEF414F-14EF-469E-93D6-7C3B3361AA2F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fa-IR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11770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2895600"/>
            <a:ext cx="82296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0" y="5010150"/>
            <a:ext cx="82296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2008" y="1106932"/>
            <a:ext cx="2286000" cy="508000"/>
          </a:xfrm>
        </p:spPr>
        <p:txBody>
          <a:bodyPr/>
          <a:lstStyle/>
          <a:p>
            <a:fld id="{C43A0C70-7F37-4CE1-8A13-85C9ABB5E376}" type="datetimeFigureOut">
              <a:rPr lang="fa-IR" smtClean="0">
                <a:solidFill>
                  <a:srgbClr val="FFF39D"/>
                </a:solidFill>
              </a:rPr>
              <a:pPr/>
              <a:t>1443/11/08</a:t>
            </a:fld>
            <a:endParaRPr lang="fa-IR">
              <a:solidFill>
                <a:srgbClr val="FFF39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6208" y="4114800"/>
            <a:ext cx="3657600" cy="512064"/>
          </a:xfrm>
        </p:spPr>
        <p:txBody>
          <a:bodyPr/>
          <a:lstStyle/>
          <a:p>
            <a:endParaRPr lang="fa-IR">
              <a:solidFill>
                <a:srgbClr val="FFF39D"/>
              </a:solidFill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1766272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2218944" y="5791200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2505387" y="4479888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12130592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787488" y="4928702"/>
            <a:ext cx="812800" cy="517524"/>
          </a:xfrm>
        </p:spPr>
        <p:txBody>
          <a:bodyPr/>
          <a:lstStyle/>
          <a:p>
            <a:fld id="{BAEF414F-14EF-469E-93D6-7C3B3361AA2F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3854529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A0C70-7F37-4CE1-8A13-85C9ABB5E376}" type="datetimeFigureOut">
              <a:rPr lang="fa-IR" smtClean="0">
                <a:solidFill>
                  <a:srgbClr val="575F6D"/>
                </a:solidFill>
              </a:rPr>
              <a:pPr/>
              <a:t>1443/11/08</a:t>
            </a:fld>
            <a:endParaRPr lang="fa-IR">
              <a:solidFill>
                <a:srgbClr val="575F6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srgbClr val="575F6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F414F-14EF-469E-93D6-7C3B3361AA2F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5693664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5201823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0584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A0C70-7F37-4CE1-8A13-85C9ABB5E376}" type="datetimeFigureOut">
              <a:rPr lang="fa-IR" smtClean="0">
                <a:solidFill>
                  <a:srgbClr val="575F6D"/>
                </a:solidFill>
              </a:rPr>
              <a:pPr/>
              <a:t>1443/11/08</a:t>
            </a:fld>
            <a:endParaRPr lang="fa-IR">
              <a:solidFill>
                <a:srgbClr val="575F6D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srgbClr val="575F6D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F414F-14EF-469E-93D6-7C3B3361AA2F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58293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6096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57912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841910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43A0C70-7F37-4CE1-8A13-85C9ABB5E376}" type="datetimeFigureOut">
              <a:rPr lang="fa-IR" smtClean="0">
                <a:solidFill>
                  <a:srgbClr val="575F6D"/>
                </a:solidFill>
              </a:rPr>
              <a:pPr/>
              <a:t>1443/11/08</a:t>
            </a:fld>
            <a:endParaRPr lang="fa-IR">
              <a:solidFill>
                <a:srgbClr val="575F6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AEF414F-14EF-469E-93D6-7C3B3361AA2F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fa-IR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55019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A0C70-7F37-4CE1-8A13-85C9ABB5E376}" type="datetimeFigureOut">
              <a:rPr lang="fa-IR" smtClean="0">
                <a:solidFill>
                  <a:srgbClr val="575F6D"/>
                </a:solidFill>
              </a:rPr>
              <a:pPr/>
              <a:t>1443/11/08</a:t>
            </a:fld>
            <a:endParaRPr lang="fa-IR">
              <a:solidFill>
                <a:srgbClr val="575F6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srgbClr val="575F6D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F414F-14EF-469E-93D6-7C3B3361AA2F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2190993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5547360" y="3124200"/>
            <a:ext cx="6309360" cy="6096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083040" y="274320"/>
            <a:ext cx="2036064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406400" y="274320"/>
            <a:ext cx="75184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C43A0C70-7F37-4CE1-8A13-85C9ABB5E376}" type="datetimeFigureOut">
              <a:rPr lang="fa-IR" smtClean="0">
                <a:solidFill>
                  <a:srgbClr val="575F6D"/>
                </a:solidFill>
              </a:rPr>
              <a:pPr/>
              <a:t>1443/11/08</a:t>
            </a:fld>
            <a:endParaRPr lang="fa-IR">
              <a:solidFill>
                <a:srgbClr val="575F6D"/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AEF414F-14EF-469E-93D6-7C3B3361AA2F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fa-IR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18825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1F411-98F6-4C46-BF0D-C8F1E651D6FE}" type="datetime1">
              <a:rPr lang="en-US" smtClean="0"/>
              <a:pPr/>
              <a:t>6/7/2022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8D2DA-58F0-4D5D-8980-BC486787EBE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1219200" y="1447800"/>
            <a:ext cx="103632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5518404" y="3124200"/>
            <a:ext cx="6309360" cy="6096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2296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21064" y="264795"/>
            <a:ext cx="2032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43A0C70-7F37-4CE1-8A13-85C9ABB5E376}" type="datetimeFigureOut">
              <a:rPr lang="fa-IR" smtClean="0">
                <a:solidFill>
                  <a:srgbClr val="575F6D"/>
                </a:solidFill>
              </a:rPr>
              <a:pPr/>
              <a:t>1443/11/08</a:t>
            </a:fld>
            <a:endParaRPr lang="fa-IR">
              <a:solidFill>
                <a:srgbClr val="575F6D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AEF414F-14EF-469E-93D6-7C3B3361AA2F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fa-IR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14859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A0C70-7F37-4CE1-8A13-85C9ABB5E376}" type="datetimeFigureOut">
              <a:rPr lang="fa-IR" smtClean="0">
                <a:solidFill>
                  <a:srgbClr val="575F6D"/>
                </a:solidFill>
              </a:rPr>
              <a:pPr/>
              <a:t>1443/11/08</a:t>
            </a:fld>
            <a:endParaRPr lang="fa-IR">
              <a:solidFill>
                <a:srgbClr val="575F6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srgbClr val="575F6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F414F-14EF-469E-93D6-7C3B3361AA2F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6278628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2"/>
            <a:ext cx="22352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A0C70-7F37-4CE1-8A13-85C9ABB5E376}" type="datetimeFigureOut">
              <a:rPr lang="fa-IR" smtClean="0">
                <a:solidFill>
                  <a:srgbClr val="575F6D"/>
                </a:solidFill>
              </a:rPr>
              <a:pPr/>
              <a:t>1443/11/08</a:t>
            </a:fld>
            <a:endParaRPr lang="fa-IR">
              <a:solidFill>
                <a:srgbClr val="575F6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srgbClr val="575F6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F414F-14EF-469E-93D6-7C3B3361AA2F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9459432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13" name="Rounded Rectangle 12"/>
          <p:cNvSpPr/>
          <p:nvPr/>
        </p:nvSpPr>
        <p:spPr>
          <a:xfrm>
            <a:off x="87084" y="69760"/>
            <a:ext cx="12017829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727200" y="3200400"/>
            <a:ext cx="85344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38169-3D5B-42FF-B965-152033DDC911}" type="datetime1">
              <a:rPr lang="en-US" smtClean="0">
                <a:solidFill>
                  <a:srgbClr val="696464"/>
                </a:solidFill>
              </a:rPr>
              <a:pPr/>
              <a:t>6/7/2022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9C08D2DA-58F0-4D5D-8980-BC486787EBE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3911" y="1449308"/>
            <a:ext cx="12028716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3911" y="1396720"/>
            <a:ext cx="12028716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3911" y="2976649"/>
            <a:ext cx="12028716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09600" y="1505935"/>
            <a:ext cx="109728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4690407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1F411-98F6-4C46-BF0D-C8F1E651D6FE}" type="datetime1">
              <a:rPr lang="en-US" smtClean="0">
                <a:solidFill>
                  <a:srgbClr val="696464"/>
                </a:solidFill>
              </a:rPr>
              <a:pPr/>
              <a:t>6/7/2022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8D2DA-58F0-4D5D-8980-BC486787EBE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1219200" y="1447800"/>
            <a:ext cx="103632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2528157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10" name="Rounded Rectangle 9"/>
          <p:cNvSpPr/>
          <p:nvPr/>
        </p:nvSpPr>
        <p:spPr>
          <a:xfrm>
            <a:off x="87084" y="69760"/>
            <a:ext cx="12017829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952505"/>
            <a:ext cx="103632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547938"/>
            <a:ext cx="103632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E5529-3CCF-46D0-A082-B642145E8D11}" type="datetime1">
              <a:rPr lang="en-US" smtClean="0">
                <a:solidFill>
                  <a:srgbClr val="696464"/>
                </a:solidFill>
              </a:rPr>
              <a:pPr/>
              <a:t>6/7/2022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66800" y="6172200"/>
            <a:ext cx="5334000" cy="457200"/>
          </a:xfrm>
        </p:spPr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 flipV="1">
            <a:off x="92551" y="2376830"/>
            <a:ext cx="1201802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2198" y="2341480"/>
            <a:ext cx="12018375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1078" y="2468880"/>
            <a:ext cx="12019495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95072" y="6208776"/>
            <a:ext cx="609600" cy="457200"/>
          </a:xfrm>
        </p:spPr>
        <p:txBody>
          <a:bodyPr/>
          <a:lstStyle/>
          <a:p>
            <a:fld id="{9C08D2DA-58F0-4D5D-8980-BC486787EB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1188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3DB10-33C2-4252-A27D-DDFFAC708856}" type="datetime1">
              <a:rPr lang="en-US" smtClean="0">
                <a:solidFill>
                  <a:srgbClr val="696464"/>
                </a:solidFill>
              </a:rPr>
              <a:pPr/>
              <a:t>6/7/2022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8D2DA-58F0-4D5D-8980-BC486787EBE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1219200" y="1447800"/>
            <a:ext cx="499872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578600" y="1447800"/>
            <a:ext cx="499872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59820741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73050"/>
            <a:ext cx="103632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1447800"/>
            <a:ext cx="49784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604000" y="1447800"/>
            <a:ext cx="49784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2F3C9-FF50-44EA-B8CE-8951C9F5AB95}" type="datetime1">
              <a:rPr lang="en-US" smtClean="0">
                <a:solidFill>
                  <a:srgbClr val="696464"/>
                </a:solidFill>
              </a:rPr>
              <a:pPr/>
              <a:t>6/7/2022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8D2DA-58F0-4D5D-8980-BC486787EBE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1219200" y="2247900"/>
            <a:ext cx="49784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6604000" y="2247900"/>
            <a:ext cx="49784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81929659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BEDDD-A3CD-4C31-8923-DBED7591529B}" type="datetime1">
              <a:rPr lang="en-US" smtClean="0">
                <a:solidFill>
                  <a:srgbClr val="696464"/>
                </a:solidFill>
              </a:rPr>
              <a:pPr/>
              <a:t>6/7/2022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8D2DA-58F0-4D5D-8980-BC486787EB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29360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93F04-BF75-482F-8485-36E183F35973}" type="datetime1">
              <a:rPr lang="en-US" smtClean="0">
                <a:solidFill>
                  <a:srgbClr val="696464"/>
                </a:solidFill>
              </a:rPr>
              <a:pPr/>
              <a:t>6/7/2022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8D2DA-58F0-4D5D-8980-BC486787EB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376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87084" y="69760"/>
            <a:ext cx="12017829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952505"/>
            <a:ext cx="103632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547938"/>
            <a:ext cx="103632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E5529-3CCF-46D0-A082-B642145E8D11}" type="datetime1">
              <a:rPr lang="en-US" smtClean="0"/>
              <a:pPr/>
              <a:t>6/7/2022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66800" y="6172200"/>
            <a:ext cx="53340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92551" y="2376830"/>
            <a:ext cx="1201802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2198" y="2341480"/>
            <a:ext cx="12018375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91078" y="2468880"/>
            <a:ext cx="12019495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95072" y="6208776"/>
            <a:ext cx="609600" cy="457200"/>
          </a:xfrm>
        </p:spPr>
        <p:txBody>
          <a:bodyPr/>
          <a:lstStyle/>
          <a:p>
            <a:fld id="{9C08D2DA-58F0-4D5D-8980-BC486787EB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9" name="Rounded Rectangle 8"/>
          <p:cNvSpPr/>
          <p:nvPr/>
        </p:nvSpPr>
        <p:spPr>
          <a:xfrm>
            <a:off x="85344" y="69755"/>
            <a:ext cx="12017829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73050"/>
            <a:ext cx="103632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219200" y="1600200"/>
            <a:ext cx="2540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0B01E-290C-43BA-8305-05CF4911DEB5}" type="datetime1">
              <a:rPr lang="en-US" smtClean="0">
                <a:solidFill>
                  <a:srgbClr val="696464"/>
                </a:solidFill>
              </a:rPr>
              <a:pPr/>
              <a:t>6/7/2022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8D2DA-58F0-4D5D-8980-BC486787EBE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3962400" y="1600200"/>
            <a:ext cx="7620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80907308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900550"/>
            <a:ext cx="97536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445825"/>
            <a:ext cx="97536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28658-0A25-4689-9881-C63DA17B1CC9}" type="datetime1">
              <a:rPr lang="en-US" smtClean="0">
                <a:solidFill>
                  <a:srgbClr val="696464"/>
                </a:solidFill>
              </a:rPr>
              <a:pPr/>
              <a:t>6/7/2022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219200" y="6172200"/>
            <a:ext cx="5181600" cy="457200"/>
          </a:xfrm>
        </p:spPr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95072" y="6208776"/>
            <a:ext cx="609600" cy="457200"/>
          </a:xfrm>
        </p:spPr>
        <p:txBody>
          <a:bodyPr/>
          <a:lstStyle/>
          <a:p>
            <a:fld id="{9C08D2DA-58F0-4D5D-8980-BC486787EBE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91076" y="4683555"/>
            <a:ext cx="1200912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1347" y="4650479"/>
            <a:ext cx="12008852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1350" y="4773229"/>
            <a:ext cx="12008849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1081" y="66680"/>
            <a:ext cx="12002497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62226065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D5474-606A-43A6-9392-91825E25D002}" type="datetime1">
              <a:rPr lang="en-US" smtClean="0">
                <a:solidFill>
                  <a:srgbClr val="696464"/>
                </a:solidFill>
              </a:rPr>
              <a:pPr/>
              <a:t>6/7/2022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8D2DA-58F0-4D5D-8980-BC486787EB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5359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6"/>
            <a:ext cx="268224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274645"/>
            <a:ext cx="7416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C12ED-B534-4CE6-81BB-DC2841040894}" type="datetime1">
              <a:rPr lang="en-US" smtClean="0">
                <a:solidFill>
                  <a:srgbClr val="696464"/>
                </a:solidFill>
              </a:rPr>
              <a:pPr/>
              <a:t>6/7/2022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8D2DA-58F0-4D5D-8980-BC486787EB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5420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3DB10-33C2-4252-A27D-DDFFAC708856}" type="datetime1">
              <a:rPr lang="en-US" smtClean="0"/>
              <a:pPr/>
              <a:t>6/7/2022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8D2DA-58F0-4D5D-8980-BC486787EBE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1219200" y="1447800"/>
            <a:ext cx="499872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578600" y="1447800"/>
            <a:ext cx="499872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73050"/>
            <a:ext cx="103632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1447800"/>
            <a:ext cx="49784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604000" y="1447800"/>
            <a:ext cx="49784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2F3C9-FF50-44EA-B8CE-8951C9F5AB95}" type="datetime1">
              <a:rPr lang="en-US" smtClean="0"/>
              <a:pPr/>
              <a:t>6/7/2022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8D2DA-58F0-4D5D-8980-BC486787EBE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1219200" y="2247900"/>
            <a:ext cx="49784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6604000" y="2247900"/>
            <a:ext cx="49784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BEDDD-A3CD-4C31-8923-DBED7591529B}" type="datetime1">
              <a:rPr lang="en-US" smtClean="0"/>
              <a:pPr/>
              <a:t>6/7/2022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8D2DA-58F0-4D5D-8980-BC486787EB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93F04-BF75-482F-8485-36E183F35973}" type="datetime1">
              <a:rPr lang="en-US" smtClean="0"/>
              <a:pPr/>
              <a:t>6/7/2022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8D2DA-58F0-4D5D-8980-BC486787EB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85344" y="69755"/>
            <a:ext cx="12017829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73050"/>
            <a:ext cx="103632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219200" y="1600200"/>
            <a:ext cx="2540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0B01E-290C-43BA-8305-05CF4911DEB5}" type="datetime1">
              <a:rPr lang="en-US" smtClean="0"/>
              <a:pPr/>
              <a:t>6/7/2022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8D2DA-58F0-4D5D-8980-BC486787EBE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3962400" y="1600200"/>
            <a:ext cx="7620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900550"/>
            <a:ext cx="97536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445825"/>
            <a:ext cx="97536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28658-0A25-4689-9881-C63DA17B1CC9}" type="datetime1">
              <a:rPr lang="en-US" smtClean="0"/>
              <a:pPr/>
              <a:t>6/7/2022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219200" y="6172200"/>
            <a:ext cx="51816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95072" y="6208776"/>
            <a:ext cx="609600" cy="457200"/>
          </a:xfrm>
        </p:spPr>
        <p:txBody>
          <a:bodyPr/>
          <a:lstStyle/>
          <a:p>
            <a:fld id="{9C08D2DA-58F0-4D5D-8980-BC486787EBE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91076" y="4683555"/>
            <a:ext cx="1200912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91347" y="4650479"/>
            <a:ext cx="12008852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91350" y="4773229"/>
            <a:ext cx="12008849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1081" y="66680"/>
            <a:ext cx="12002497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85344" y="69755"/>
            <a:ext cx="12017829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1219200" y="274638"/>
            <a:ext cx="103632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1219200" y="1447800"/>
            <a:ext cx="103632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8229600" y="6191250"/>
            <a:ext cx="33020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C8AB5223-1962-4924-A3D5-B62D5BCEE3D1}" type="datetime1">
              <a:rPr lang="en-US" smtClean="0"/>
              <a:pPr/>
              <a:t>6/7/2022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19200" y="6172200"/>
            <a:ext cx="52832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95072" y="6210300"/>
            <a:ext cx="6096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9C08D2DA-58F0-4D5D-8980-BC486787EBE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799" r:id="rId2"/>
    <p:sldLayoutId id="214748380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</p:sldLayoutIdLst>
  <p:hf hdr="0" ftr="0" dt="0"/>
  <p:txStyles>
    <p:titleStyle>
      <a:lvl1pPr algn="l" rtl="1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r" rtl="1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r" rtl="1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r" rtl="1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r" rtl="1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r" rtl="1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r" rtl="1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r" rtl="1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r" rtl="1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99568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10454640" y="1017843"/>
            <a:ext cx="2011680" cy="512064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rtl="1"/>
            <a:fld id="{C43A0C70-7F37-4CE1-8A13-85C9ABB5E376}" type="datetimeFigureOut">
              <a:rPr lang="fa-IR" smtClean="0">
                <a:solidFill>
                  <a:srgbClr val="575F6D"/>
                </a:solidFill>
              </a:rPr>
              <a:pPr rtl="1"/>
              <a:t>1443/11/08</a:t>
            </a:fld>
            <a:endParaRPr lang="fa-IR">
              <a:solidFill>
                <a:srgbClr val="575F6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9853648" y="3676280"/>
            <a:ext cx="3200400" cy="48768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rtl="1"/>
            <a:endParaRPr lang="fa-IR">
              <a:solidFill>
                <a:srgbClr val="575F6D"/>
              </a:solidFill>
            </a:endParaRPr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016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0838688" y="5734050"/>
            <a:ext cx="8128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 rtl="1"/>
            <a:fld id="{BAEF414F-14EF-469E-93D6-7C3B3361AA2F}" type="slidenum">
              <a:rPr lang="fa-IR" smtClean="0"/>
              <a:pPr rtl="1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156552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2" r:id="rId3"/>
    <p:sldLayoutId id="2147483813" r:id="rId4"/>
    <p:sldLayoutId id="2147483814" r:id="rId5"/>
    <p:sldLayoutId id="2147483815" r:id="rId6"/>
    <p:sldLayoutId id="2147483816" r:id="rId7"/>
    <p:sldLayoutId id="2147483817" r:id="rId8"/>
    <p:sldLayoutId id="2147483818" r:id="rId9"/>
    <p:sldLayoutId id="2147483819" r:id="rId10"/>
    <p:sldLayoutId id="2147483820" r:id="rId11"/>
  </p:sldLayoutIdLst>
  <p:txStyles>
    <p:titleStyle>
      <a:lvl1pPr algn="l" rtl="1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r" rtl="1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r" rtl="1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r" rtl="1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r" rtl="1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r" rtl="1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r" rtl="1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r" rtl="1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r" rtl="1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8" name="Rounded Rectangle 7"/>
          <p:cNvSpPr/>
          <p:nvPr/>
        </p:nvSpPr>
        <p:spPr>
          <a:xfrm>
            <a:off x="85344" y="69755"/>
            <a:ext cx="12017829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1219200" y="274638"/>
            <a:ext cx="103632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1219200" y="1447800"/>
            <a:ext cx="103632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8229600" y="6191250"/>
            <a:ext cx="33020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C8AB5223-1962-4924-A3D5-B62D5BCEE3D1}" type="datetime1">
              <a:rPr lang="en-US" smtClean="0">
                <a:solidFill>
                  <a:srgbClr val="696464"/>
                </a:solidFill>
              </a:rPr>
              <a:pPr/>
              <a:t>6/7/2022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19200" y="6172200"/>
            <a:ext cx="52832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95072" y="6210300"/>
            <a:ext cx="6096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9C08D2DA-58F0-4D5D-8980-BC486787EB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427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2" r:id="rId1"/>
    <p:sldLayoutId id="2147483823" r:id="rId2"/>
    <p:sldLayoutId id="2147483824" r:id="rId3"/>
    <p:sldLayoutId id="2147483825" r:id="rId4"/>
    <p:sldLayoutId id="2147483826" r:id="rId5"/>
    <p:sldLayoutId id="2147483827" r:id="rId6"/>
    <p:sldLayoutId id="2147483828" r:id="rId7"/>
    <p:sldLayoutId id="2147483829" r:id="rId8"/>
    <p:sldLayoutId id="2147483830" r:id="rId9"/>
    <p:sldLayoutId id="2147483831" r:id="rId10"/>
    <p:sldLayoutId id="2147483832" r:id="rId11"/>
  </p:sldLayoutIdLst>
  <p:hf hdr="0" ftr="0" dt="0"/>
  <p:txStyles>
    <p:titleStyle>
      <a:lvl1pPr algn="l" rtl="1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r" rtl="1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r" rtl="1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r" rtl="1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r" rtl="1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r" rtl="1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r" rtl="1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r" rtl="1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r" rtl="1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549400" y="3200400"/>
            <a:ext cx="9220200" cy="16002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fa-IR" sz="5400" b="1" dirty="0" smtClean="0">
                <a:solidFill>
                  <a:srgbClr val="FF0000"/>
                </a:solidFill>
                <a:cs typeface="B Zar" panose="00000400000000000000" pitchFamily="2" charset="-78"/>
              </a:rPr>
              <a:t>دکتر رضا برومند</a:t>
            </a:r>
            <a:endParaRPr lang="en-US" sz="5400" b="1" dirty="0">
              <a:solidFill>
                <a:srgbClr val="FF0000"/>
              </a:solidFill>
              <a:cs typeface="B Zar" panose="00000400000000000000" pitchFamily="2" charset="-78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a-IR" sz="4500" cap="small" dirty="0">
                <a:solidFill>
                  <a:schemeClr val="bg1"/>
                </a:solidFill>
                <a:latin typeface="IranNastaliq" pitchFamily="18" charset="0"/>
                <a:cs typeface="B Titr" pitchFamily="2" charset="-78"/>
              </a:rPr>
              <a:t>فرهنگ سازمانی و ارتباطات مؤثر در </a:t>
            </a:r>
            <a:r>
              <a:rPr lang="fa-IR" sz="4500" cap="small" dirty="0" smtClean="0">
                <a:solidFill>
                  <a:schemeClr val="bg1"/>
                </a:solidFill>
                <a:latin typeface="IranNastaliq" pitchFamily="18" charset="0"/>
                <a:cs typeface="B Titr" pitchFamily="2" charset="-78"/>
              </a:rPr>
              <a:t>سازمان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6881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fa-IR" sz="3900" b="1" dirty="0"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Gill Sans MT"/>
                <a:cs typeface="Titr" pitchFamily="2" charset="-78"/>
              </a:rPr>
              <a:t>تعريف فرهنگ </a:t>
            </a:r>
            <a:r>
              <a:rPr lang="fa-IR" sz="3600" b="1" dirty="0"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Gill Sans MT"/>
                <a:cs typeface="Titr" pitchFamily="2" charset="-78"/>
              </a:rPr>
              <a:t>(</a:t>
            </a:r>
            <a:r>
              <a:rPr lang="en-US" sz="3600" b="1" dirty="0"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Gill Sans MT"/>
                <a:cs typeface="Titr" pitchFamily="2" charset="-78"/>
              </a:rPr>
              <a:t>Culture</a:t>
            </a:r>
            <a:r>
              <a:rPr lang="fa-IR" sz="3600" b="1" dirty="0"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Gill Sans MT"/>
                <a:cs typeface="Titr" pitchFamily="2" charset="-78"/>
              </a:rPr>
              <a:t>)</a:t>
            </a:r>
            <a:r>
              <a:rPr lang="en-US" sz="3900" b="1" dirty="0"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Gill Sans MT"/>
                <a:cs typeface="Titr" pitchFamily="2" charset="-78"/>
              </a:rPr>
              <a:t/>
            </a:r>
            <a:br>
              <a:rPr lang="en-US" sz="3900" b="1" dirty="0"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Gill Sans MT"/>
                <a:cs typeface="Titr" pitchFamily="2" charset="-78"/>
              </a:rPr>
            </a:b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8D2DA-58F0-4D5D-8980-BC486787EBE1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1219200" y="1676400"/>
            <a:ext cx="10299700" cy="43434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marL="0" lvl="0" indent="0">
              <a:lnSpc>
                <a:spcPct val="150000"/>
              </a:lnSpc>
              <a:spcBef>
                <a:spcPct val="0"/>
              </a:spcBef>
              <a:buClrTx/>
              <a:buSzTx/>
              <a:buNone/>
              <a:defRPr/>
            </a:pPr>
            <a:r>
              <a:rPr lang="fa-IR" sz="3800" b="1" cap="small" dirty="0">
                <a:solidFill>
                  <a:srgbClr val="0070C0"/>
                </a:solidFill>
                <a:latin typeface="IranNastaliq" pitchFamily="18" charset="0"/>
                <a:ea typeface="+mj-ea"/>
                <a:cs typeface="B Zar" pitchFamily="2" charset="-78"/>
              </a:rPr>
              <a:t>از  فرهنگ متجاوز از 160 تعریف می باشد.</a:t>
            </a:r>
          </a:p>
          <a:p>
            <a:pPr marL="0" lvl="0" indent="0">
              <a:lnSpc>
                <a:spcPct val="150000"/>
              </a:lnSpc>
              <a:spcBef>
                <a:spcPct val="0"/>
              </a:spcBef>
              <a:buClrTx/>
              <a:buSzTx/>
              <a:buNone/>
              <a:defRPr/>
            </a:pPr>
            <a:r>
              <a:rPr lang="fa-IR" sz="3300" b="1" cap="small" dirty="0">
                <a:solidFill>
                  <a:srgbClr val="C00000"/>
                </a:solidFill>
                <a:latin typeface="IranNastaliq" pitchFamily="18" charset="0"/>
                <a:ea typeface="+mj-ea"/>
                <a:cs typeface="B Zar" panose="00000400000000000000" pitchFamily="2" charset="-78"/>
              </a:rPr>
              <a:t>فرهنگ چیزی است که: </a:t>
            </a:r>
          </a:p>
          <a:p>
            <a:pPr marL="0" lvl="0" indent="0">
              <a:lnSpc>
                <a:spcPct val="150000"/>
              </a:lnSpc>
              <a:spcBef>
                <a:spcPct val="0"/>
              </a:spcBef>
              <a:buClrTx/>
              <a:buSzTx/>
              <a:buNone/>
              <a:defRPr/>
            </a:pPr>
            <a:r>
              <a:rPr lang="fa-IR" sz="3300" b="1" cap="small" dirty="0" smtClean="0">
                <a:solidFill>
                  <a:srgbClr val="002060"/>
                </a:solidFill>
                <a:latin typeface="IranNastaliq" pitchFamily="18" charset="0"/>
                <a:ea typeface="+mj-ea"/>
                <a:cs typeface="B Zar" panose="00000400000000000000" pitchFamily="2" charset="-78"/>
              </a:rPr>
              <a:t>1 </a:t>
            </a:r>
            <a:r>
              <a:rPr lang="fa-IR" sz="3300" b="1" cap="small" dirty="0">
                <a:solidFill>
                  <a:srgbClr val="002060"/>
                </a:solidFill>
                <a:latin typeface="IranNastaliq" pitchFamily="18" charset="0"/>
                <a:ea typeface="+mj-ea"/>
                <a:cs typeface="B Zar" panose="00000400000000000000" pitchFamily="2" charset="-78"/>
              </a:rPr>
              <a:t>– از نسلی به نسل دیگر انتقال می یابد.</a:t>
            </a:r>
          </a:p>
          <a:p>
            <a:pPr marL="0" lvl="0" indent="0">
              <a:lnSpc>
                <a:spcPct val="150000"/>
              </a:lnSpc>
              <a:spcBef>
                <a:spcPct val="0"/>
              </a:spcBef>
              <a:buClrTx/>
              <a:buSzTx/>
              <a:buNone/>
              <a:defRPr/>
            </a:pPr>
            <a:r>
              <a:rPr lang="fa-IR" sz="3300" b="1" cap="small" dirty="0">
                <a:solidFill>
                  <a:srgbClr val="002060"/>
                </a:solidFill>
                <a:latin typeface="IranNastaliq" pitchFamily="18" charset="0"/>
                <a:ea typeface="+mj-ea"/>
                <a:cs typeface="B Zar" panose="00000400000000000000" pitchFamily="2" charset="-78"/>
              </a:rPr>
              <a:t>2 – حالت انباشته دارد.</a:t>
            </a:r>
          </a:p>
          <a:p>
            <a:pPr marL="0" lvl="0" indent="0">
              <a:lnSpc>
                <a:spcPct val="150000"/>
              </a:lnSpc>
              <a:spcBef>
                <a:spcPct val="0"/>
              </a:spcBef>
              <a:buClrTx/>
              <a:buSzTx/>
              <a:buNone/>
              <a:defRPr/>
            </a:pPr>
            <a:r>
              <a:rPr lang="fa-IR" sz="3300" b="1" cap="small" dirty="0">
                <a:solidFill>
                  <a:srgbClr val="002060"/>
                </a:solidFill>
                <a:latin typeface="IranNastaliq" pitchFamily="18" charset="0"/>
                <a:ea typeface="+mj-ea"/>
                <a:cs typeface="B Zar" panose="00000400000000000000" pitchFamily="2" charset="-78"/>
              </a:rPr>
              <a:t>3 – از محلی به محل دیگر می رود.</a:t>
            </a:r>
          </a:p>
          <a:p>
            <a:pPr marL="0" lvl="0" indent="0">
              <a:lnSpc>
                <a:spcPct val="150000"/>
              </a:lnSpc>
              <a:spcBef>
                <a:spcPct val="0"/>
              </a:spcBef>
              <a:buClrTx/>
              <a:buSzTx/>
              <a:buNone/>
              <a:defRPr/>
            </a:pPr>
            <a:r>
              <a:rPr lang="fa-IR" sz="3300" b="1" cap="small" dirty="0">
                <a:solidFill>
                  <a:srgbClr val="002060"/>
                </a:solidFill>
                <a:latin typeface="IranNastaliq" pitchFamily="18" charset="0"/>
                <a:ea typeface="+mj-ea"/>
                <a:cs typeface="B Zar" panose="00000400000000000000" pitchFamily="2" charset="-78"/>
              </a:rPr>
              <a:t>4 – در پذیرش و نگهداری چیزها انتخاب می کند.</a:t>
            </a:r>
          </a:p>
          <a:p>
            <a:pPr marL="0" lvl="0" indent="0">
              <a:lnSpc>
                <a:spcPct val="150000"/>
              </a:lnSpc>
              <a:spcBef>
                <a:spcPct val="0"/>
              </a:spcBef>
              <a:buClrTx/>
              <a:buSzTx/>
              <a:buNone/>
              <a:defRPr/>
            </a:pPr>
            <a:r>
              <a:rPr lang="fa-IR" sz="3300" b="1" cap="small" dirty="0">
                <a:solidFill>
                  <a:srgbClr val="002060"/>
                </a:solidFill>
                <a:latin typeface="IranNastaliq" pitchFamily="18" charset="0"/>
                <a:ea typeface="+mj-ea"/>
                <a:cs typeface="B Zar" panose="00000400000000000000" pitchFamily="2" charset="-78"/>
              </a:rPr>
              <a:t>5 – ماهیتی پیچیده دارد.</a:t>
            </a:r>
          </a:p>
          <a:p>
            <a:pPr>
              <a:lnSpc>
                <a:spcPct val="150000"/>
              </a:lnSpc>
            </a:pPr>
            <a:endParaRPr lang="en-US" sz="4400" dirty="0"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941898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fa-IR" sz="4300" b="1" dirty="0">
                <a:solidFill>
                  <a:srgbClr val="FF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Gill Sans MT"/>
                <a:cs typeface="Titr" pitchFamily="2" charset="-78"/>
              </a:rPr>
              <a:t>تعريف فرهنگ </a:t>
            </a:r>
            <a:r>
              <a:rPr lang="fa-IR" b="1" dirty="0">
                <a:solidFill>
                  <a:srgbClr val="FF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Gill Sans MT"/>
                <a:cs typeface="Titr" pitchFamily="2" charset="-78"/>
              </a:rPr>
              <a:t>(</a:t>
            </a:r>
            <a:r>
              <a:rPr lang="en-US" b="1" dirty="0">
                <a:solidFill>
                  <a:srgbClr val="FF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Gill Sans MT"/>
                <a:cs typeface="Titr" pitchFamily="2" charset="-78"/>
              </a:rPr>
              <a:t>Culture</a:t>
            </a:r>
            <a:r>
              <a:rPr lang="fa-IR" b="1" dirty="0">
                <a:solidFill>
                  <a:srgbClr val="FF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Gill Sans MT"/>
                <a:cs typeface="Titr" pitchFamily="2" charset="-78"/>
              </a:rPr>
              <a:t>)</a:t>
            </a:r>
            <a:r>
              <a:rPr lang="en-US" sz="4300" b="1" dirty="0">
                <a:solidFill>
                  <a:srgbClr val="5426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Gill Sans MT"/>
                <a:cs typeface="Titr" pitchFamily="2" charset="-78"/>
              </a:rPr>
              <a:t/>
            </a:r>
            <a:br>
              <a:rPr lang="en-US" sz="4300" b="1" dirty="0">
                <a:solidFill>
                  <a:srgbClr val="5426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Gill Sans MT"/>
                <a:cs typeface="Titr" pitchFamily="2" charset="-78"/>
              </a:rPr>
            </a:b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8D2DA-58F0-4D5D-8980-BC486787EBE1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1219201" y="1600200"/>
            <a:ext cx="10375900" cy="44196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630238" lvl="0" indent="-630238" algn="justLow">
              <a:lnSpc>
                <a:spcPct val="150000"/>
              </a:lnSpc>
              <a:spcBef>
                <a:spcPts val="1800"/>
              </a:spcBef>
              <a:spcAft>
                <a:spcPts val="1200"/>
              </a:spcAft>
              <a:buClr>
                <a:srgbClr val="C00000"/>
              </a:buClr>
              <a:buSzPct val="80000"/>
              <a:buFont typeface="Wingdings" pitchFamily="2" charset="2"/>
              <a:buChar char="v"/>
            </a:pPr>
            <a:r>
              <a:rPr lang="fa-IR" sz="3200" b="1" dirty="0">
                <a:solidFill>
                  <a:prstClr val="black"/>
                </a:solidFill>
                <a:latin typeface="Gill Sans MT"/>
                <a:cs typeface="B Zar" panose="00000400000000000000" pitchFamily="2" charset="-78"/>
              </a:rPr>
              <a:t>كليه </a:t>
            </a:r>
            <a:r>
              <a:rPr lang="fa-IR" sz="3200" b="1" dirty="0" smtClean="0">
                <a:solidFill>
                  <a:prstClr val="black"/>
                </a:solidFill>
                <a:latin typeface="Gill Sans MT"/>
                <a:cs typeface="B Zar" panose="00000400000000000000" pitchFamily="2" charset="-78"/>
              </a:rPr>
              <a:t>كوشش هايي </a:t>
            </a:r>
            <a:r>
              <a:rPr lang="fa-IR" sz="3200" b="1" dirty="0">
                <a:solidFill>
                  <a:prstClr val="black"/>
                </a:solidFill>
                <a:latin typeface="Gill Sans MT"/>
                <a:cs typeface="B Zar" panose="00000400000000000000" pitchFamily="2" charset="-78"/>
              </a:rPr>
              <a:t>كه اعضاء يك جامعه </a:t>
            </a:r>
            <a:r>
              <a:rPr lang="fa-IR" sz="3200" b="1" dirty="0" smtClean="0">
                <a:solidFill>
                  <a:prstClr val="black"/>
                </a:solidFill>
                <a:latin typeface="Gill Sans MT"/>
                <a:cs typeface="B Zar" panose="00000400000000000000" pitchFamily="2" charset="-78"/>
              </a:rPr>
              <a:t>براي:</a:t>
            </a:r>
          </a:p>
          <a:p>
            <a:pPr marL="630238" lvl="0" indent="-630238" algn="ctr">
              <a:lnSpc>
                <a:spcPct val="200000"/>
              </a:lnSpc>
              <a:spcBef>
                <a:spcPts val="1800"/>
              </a:spcBef>
              <a:spcAft>
                <a:spcPts val="1200"/>
              </a:spcAft>
              <a:buClr>
                <a:srgbClr val="C00000"/>
              </a:buClr>
              <a:buSzPct val="80000"/>
              <a:buFont typeface="Wingdings" pitchFamily="2" charset="2"/>
              <a:buChar char="v"/>
            </a:pPr>
            <a:r>
              <a:rPr lang="fa-IR" sz="3200" b="1" dirty="0" smtClean="0">
                <a:solidFill>
                  <a:prstClr val="black"/>
                </a:solidFill>
                <a:latin typeface="Gill Sans MT"/>
                <a:cs typeface="B Zar" panose="00000400000000000000" pitchFamily="2" charset="-78"/>
              </a:rPr>
              <a:t> </a:t>
            </a:r>
            <a:r>
              <a:rPr lang="fa-IR" sz="3200" b="1" dirty="0">
                <a:solidFill>
                  <a:prstClr val="black"/>
                </a:solidFill>
                <a:latin typeface="Gill Sans MT"/>
                <a:cs typeface="B Zar" panose="00000400000000000000" pitchFamily="2" charset="-78"/>
              </a:rPr>
              <a:t>انطباق خود با </a:t>
            </a:r>
            <a:r>
              <a:rPr lang="fa-IR" sz="3200" b="1" dirty="0">
                <a:solidFill>
                  <a:srgbClr val="FF0000"/>
                </a:solidFill>
                <a:latin typeface="Gill Sans MT"/>
                <a:cs typeface="B Zar" panose="00000400000000000000" pitchFamily="2" charset="-78"/>
              </a:rPr>
              <a:t>هنجارهاي</a:t>
            </a:r>
            <a:r>
              <a:rPr lang="fa-IR" sz="3200" b="1" dirty="0">
                <a:solidFill>
                  <a:prstClr val="black"/>
                </a:solidFill>
                <a:latin typeface="Gill Sans MT"/>
                <a:cs typeface="B Zar" panose="00000400000000000000" pitchFamily="2" charset="-78"/>
              </a:rPr>
              <a:t> محيط اعم از طبيعي يا اجتماعي مي كنند</a:t>
            </a:r>
            <a:r>
              <a:rPr lang="fa-IR" sz="2000" b="1" dirty="0">
                <a:solidFill>
                  <a:prstClr val="black"/>
                </a:solidFill>
                <a:latin typeface="Gill Sans MT"/>
                <a:cs typeface="B Zar" panose="00000400000000000000" pitchFamily="2" charset="-78"/>
              </a:rPr>
              <a:t>. </a:t>
            </a:r>
            <a:r>
              <a:rPr lang="fa-IR" sz="2800" b="1" dirty="0">
                <a:solidFill>
                  <a:srgbClr val="C00000"/>
                </a:solidFill>
                <a:latin typeface="Gill Sans MT"/>
                <a:cs typeface="B Zar" panose="00000400000000000000" pitchFamily="2" charset="-78"/>
              </a:rPr>
              <a:t>(ساموئل كنيگ)</a:t>
            </a:r>
          </a:p>
          <a:p>
            <a:endParaRPr lang="en-US" dirty="0"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78145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fa-IR" sz="4300" b="1" dirty="0">
                <a:solidFill>
                  <a:srgbClr val="FF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Gill Sans MT"/>
                <a:cs typeface="Titr" pitchFamily="2" charset="-78"/>
              </a:rPr>
              <a:t>تعريف فرهنگ </a:t>
            </a:r>
            <a:r>
              <a:rPr lang="fa-IR" b="1" dirty="0">
                <a:solidFill>
                  <a:srgbClr val="FF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Gill Sans MT"/>
                <a:cs typeface="Titr" pitchFamily="2" charset="-78"/>
              </a:rPr>
              <a:t>(</a:t>
            </a:r>
            <a:r>
              <a:rPr lang="en-US" b="1" dirty="0">
                <a:solidFill>
                  <a:srgbClr val="FF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Gill Sans MT"/>
                <a:cs typeface="Titr" pitchFamily="2" charset="-78"/>
              </a:rPr>
              <a:t>Culture</a:t>
            </a:r>
            <a:r>
              <a:rPr lang="fa-IR" b="1" dirty="0">
                <a:solidFill>
                  <a:srgbClr val="FF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Gill Sans MT"/>
                <a:cs typeface="Titr" pitchFamily="2" charset="-78"/>
              </a:rPr>
              <a:t>)</a:t>
            </a:r>
            <a:r>
              <a:rPr lang="en-US" sz="4300" b="1" dirty="0">
                <a:solidFill>
                  <a:srgbClr val="5426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Gill Sans MT"/>
                <a:cs typeface="Titr" pitchFamily="2" charset="-78"/>
              </a:rPr>
              <a:t/>
            </a:r>
            <a:br>
              <a:rPr lang="en-US" sz="4300" b="1" dirty="0">
                <a:solidFill>
                  <a:srgbClr val="5426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Gill Sans MT"/>
                <a:cs typeface="Titr" pitchFamily="2" charset="-78"/>
              </a:rPr>
            </a:b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8D2DA-58F0-4D5D-8980-BC486787EBE1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1219201" y="1600200"/>
            <a:ext cx="10375900" cy="44196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630238" lvl="0" indent="-630238" algn="justLow">
              <a:lnSpc>
                <a:spcPct val="150000"/>
              </a:lnSpc>
              <a:spcBef>
                <a:spcPts val="1800"/>
              </a:spcBef>
              <a:spcAft>
                <a:spcPts val="1200"/>
              </a:spcAft>
              <a:buClr>
                <a:srgbClr val="C00000"/>
              </a:buClr>
              <a:buSzPct val="80000"/>
              <a:buFont typeface="Wingdings" pitchFamily="2" charset="2"/>
              <a:buChar char="v"/>
            </a:pPr>
            <a:r>
              <a:rPr lang="fa-IR" sz="3200" b="1" dirty="0" smtClean="0">
                <a:solidFill>
                  <a:srgbClr val="006600"/>
                </a:solidFill>
                <a:latin typeface="Gill Sans MT"/>
                <a:cs typeface="B Zar" panose="00000400000000000000" pitchFamily="2" charset="-78"/>
              </a:rPr>
              <a:t>مجموعه </a:t>
            </a:r>
            <a:r>
              <a:rPr lang="fa-IR" sz="3200" b="1" dirty="0">
                <a:solidFill>
                  <a:srgbClr val="006600"/>
                </a:solidFill>
                <a:latin typeface="Gill Sans MT"/>
                <a:cs typeface="B Zar" panose="00000400000000000000" pitchFamily="2" charset="-78"/>
              </a:rPr>
              <a:t>اي از </a:t>
            </a:r>
            <a:r>
              <a:rPr lang="fa-IR" sz="3200" b="1" dirty="0" smtClean="0">
                <a:solidFill>
                  <a:srgbClr val="006600"/>
                </a:solidFill>
                <a:latin typeface="Gill Sans MT"/>
                <a:cs typeface="B Zar" panose="00000400000000000000" pitchFamily="2" charset="-78"/>
              </a:rPr>
              <a:t>:</a:t>
            </a:r>
          </a:p>
          <a:p>
            <a:pPr marL="630238" lvl="0" indent="-630238" algn="justLow">
              <a:lnSpc>
                <a:spcPct val="150000"/>
              </a:lnSpc>
              <a:spcBef>
                <a:spcPts val="1800"/>
              </a:spcBef>
              <a:spcAft>
                <a:spcPts val="1200"/>
              </a:spcAft>
              <a:buClr>
                <a:srgbClr val="C00000"/>
              </a:buClr>
              <a:buSzPct val="80000"/>
              <a:buFont typeface="Wingdings" pitchFamily="2" charset="2"/>
              <a:buChar char="v"/>
            </a:pPr>
            <a:r>
              <a:rPr lang="fa-IR" sz="3200" b="1" dirty="0" smtClean="0">
                <a:solidFill>
                  <a:srgbClr val="006600"/>
                </a:solidFill>
                <a:latin typeface="Gill Sans MT"/>
                <a:cs typeface="B Zar" panose="00000400000000000000" pitchFamily="2" charset="-78"/>
              </a:rPr>
              <a:t>رفتارهاي </a:t>
            </a:r>
            <a:r>
              <a:rPr lang="fa-IR" sz="3200" b="1" dirty="0">
                <a:solidFill>
                  <a:srgbClr val="006600"/>
                </a:solidFill>
                <a:latin typeface="Gill Sans MT"/>
                <a:cs typeface="B Zar" panose="00000400000000000000" pitchFamily="2" charset="-78"/>
              </a:rPr>
              <a:t>آموختني </a:t>
            </a:r>
            <a:r>
              <a:rPr lang="fa-IR" sz="3200" b="1" dirty="0" smtClean="0">
                <a:solidFill>
                  <a:srgbClr val="006600"/>
                </a:solidFill>
                <a:latin typeface="Gill Sans MT"/>
                <a:cs typeface="B Zar" panose="00000400000000000000" pitchFamily="2" charset="-78"/>
              </a:rPr>
              <a:t>، </a:t>
            </a:r>
            <a:r>
              <a:rPr lang="fa-IR" sz="3200" b="1" dirty="0">
                <a:solidFill>
                  <a:srgbClr val="006600"/>
                </a:solidFill>
                <a:latin typeface="Gill Sans MT"/>
                <a:cs typeface="B Zar" panose="00000400000000000000" pitchFamily="2" charset="-78"/>
              </a:rPr>
              <a:t>باورها ، عادات و سنن كه مشترك ميان گروهي از افراد است و به گونه اي متوالي توسط ديگران كه به آن جامعه وارد مي شوند آموخته و به كار گرفته مي شوند.</a:t>
            </a:r>
            <a:endParaRPr lang="fa-IR" sz="3200" b="1" dirty="0">
              <a:solidFill>
                <a:prstClr val="black"/>
              </a:solidFill>
              <a:latin typeface="Gill Sans MT"/>
              <a:cs typeface="B Zar" panose="00000400000000000000" pitchFamily="2" charset="-78"/>
            </a:endParaRPr>
          </a:p>
          <a:p>
            <a:endParaRPr lang="en-US" dirty="0"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18925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a-IR" sz="4400" b="1" cap="small" dirty="0">
                <a:solidFill>
                  <a:schemeClr val="bg1"/>
                </a:solidFill>
                <a:latin typeface="Century Schoolbook"/>
                <a:cs typeface="B Zar" panose="00000400000000000000" pitchFamily="2" charset="-78"/>
              </a:rPr>
              <a:t>انواع کارکرد فرهنگ</a:t>
            </a:r>
            <a:endParaRPr lang="en-US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5525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fa-IR" sz="3600" b="1" cap="small" dirty="0">
                <a:solidFill>
                  <a:srgbClr val="C00000"/>
                </a:solidFill>
                <a:latin typeface="Century Schoolbook"/>
                <a:cs typeface="B Zar" panose="00000400000000000000" pitchFamily="2" charset="-78"/>
              </a:rPr>
              <a:t>انواع کارکرد فرهنگ</a:t>
            </a:r>
            <a:endParaRPr lang="en-US" sz="7200" dirty="0">
              <a:cs typeface="B Zar" panose="00000400000000000000" pitchFamily="2" charset="-78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8D2DA-58F0-4D5D-8980-BC486787EBE1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1219200" y="1600200"/>
            <a:ext cx="10248900" cy="44196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 marL="0" indent="0">
              <a:lnSpc>
                <a:spcPct val="200000"/>
              </a:lnSpc>
              <a:buNone/>
            </a:pPr>
            <a:r>
              <a:rPr lang="fa-IR" sz="4100" b="1" cap="small" dirty="0" smtClean="0">
                <a:solidFill>
                  <a:srgbClr val="002060"/>
                </a:solidFill>
                <a:latin typeface="Century Schoolbook"/>
                <a:cs typeface="B Zar" panose="00000400000000000000" pitchFamily="2" charset="-78"/>
              </a:rPr>
              <a:t>1 </a:t>
            </a:r>
            <a:r>
              <a:rPr lang="fa-IR" sz="4100" b="1" cap="small" dirty="0">
                <a:solidFill>
                  <a:srgbClr val="002060"/>
                </a:solidFill>
                <a:latin typeface="Century Schoolbook"/>
                <a:cs typeface="B Zar" panose="00000400000000000000" pitchFamily="2" charset="-78"/>
              </a:rPr>
              <a:t>– اجتماعی کردن افراد</a:t>
            </a:r>
            <a:br>
              <a:rPr lang="fa-IR" sz="4100" b="1" cap="small" dirty="0">
                <a:solidFill>
                  <a:srgbClr val="002060"/>
                </a:solidFill>
                <a:latin typeface="Century Schoolbook"/>
                <a:cs typeface="B Zar" panose="00000400000000000000" pitchFamily="2" charset="-78"/>
              </a:rPr>
            </a:br>
            <a:r>
              <a:rPr lang="fa-IR" sz="4100" b="1" cap="small" dirty="0">
                <a:solidFill>
                  <a:srgbClr val="002060"/>
                </a:solidFill>
                <a:latin typeface="Century Schoolbook"/>
                <a:cs typeface="B Zar" panose="00000400000000000000" pitchFamily="2" charset="-78"/>
              </a:rPr>
              <a:t>2 – آموزش و پرورش</a:t>
            </a:r>
            <a:br>
              <a:rPr lang="fa-IR" sz="4100" b="1" cap="small" dirty="0">
                <a:solidFill>
                  <a:srgbClr val="002060"/>
                </a:solidFill>
                <a:latin typeface="Century Schoolbook"/>
                <a:cs typeface="B Zar" panose="00000400000000000000" pitchFamily="2" charset="-78"/>
              </a:rPr>
            </a:br>
            <a:r>
              <a:rPr lang="fa-IR" sz="4100" b="1" cap="small" dirty="0">
                <a:solidFill>
                  <a:srgbClr val="002060"/>
                </a:solidFill>
                <a:latin typeface="Century Schoolbook"/>
                <a:cs typeface="B Zar" panose="00000400000000000000" pitchFamily="2" charset="-78"/>
              </a:rPr>
              <a:t>3 – ارزشهای درست و غلط</a:t>
            </a:r>
            <a:br>
              <a:rPr lang="fa-IR" sz="4100" b="1" cap="small" dirty="0">
                <a:solidFill>
                  <a:srgbClr val="002060"/>
                </a:solidFill>
                <a:latin typeface="Century Schoolbook"/>
                <a:cs typeface="B Zar" panose="00000400000000000000" pitchFamily="2" charset="-78"/>
              </a:rPr>
            </a:br>
            <a:r>
              <a:rPr lang="fa-IR" sz="4100" b="1" cap="small" dirty="0">
                <a:solidFill>
                  <a:srgbClr val="002060"/>
                </a:solidFill>
                <a:latin typeface="Century Schoolbook"/>
                <a:cs typeface="B Zar" panose="00000400000000000000" pitchFamily="2" charset="-78"/>
              </a:rPr>
              <a:t>4 – هنجارها، آداب و رسوم</a:t>
            </a:r>
            <a:r>
              <a:rPr lang="fa-IR" sz="2800" b="1" cap="small" dirty="0">
                <a:solidFill>
                  <a:srgbClr val="002060"/>
                </a:solidFill>
                <a:latin typeface="Century Schoolbook"/>
                <a:cs typeface="B Zar" panose="00000400000000000000" pitchFamily="2" charset="-78"/>
              </a:rPr>
              <a:t/>
            </a:r>
            <a:br>
              <a:rPr lang="fa-IR" sz="2800" b="1" cap="small" dirty="0">
                <a:solidFill>
                  <a:srgbClr val="002060"/>
                </a:solidFill>
                <a:latin typeface="Century Schoolbook"/>
                <a:cs typeface="B Zar" panose="00000400000000000000" pitchFamily="2" charset="-78"/>
              </a:rPr>
            </a:br>
            <a:endParaRPr lang="en-US" sz="4000" dirty="0"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18881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fa-IR" sz="3600" b="1" cap="small" dirty="0">
                <a:solidFill>
                  <a:srgbClr val="C00000"/>
                </a:solidFill>
                <a:latin typeface="Century Schoolbook"/>
                <a:cs typeface="B Zar" panose="00000400000000000000" pitchFamily="2" charset="-78"/>
              </a:rPr>
              <a:t>انواع کارکرد فرهنگ</a:t>
            </a:r>
            <a:endParaRPr lang="en-US" sz="7200" dirty="0">
              <a:cs typeface="B Zar" panose="00000400000000000000" pitchFamily="2" charset="-78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8D2DA-58F0-4D5D-8980-BC486787EBE1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1219200" y="1600200"/>
            <a:ext cx="10248900" cy="44196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fa-IR" sz="4000" b="1" cap="small" dirty="0" smtClean="0">
                <a:solidFill>
                  <a:srgbClr val="002060"/>
                </a:solidFill>
                <a:latin typeface="Century Schoolbook"/>
                <a:cs typeface="B Zar" panose="00000400000000000000" pitchFamily="2" charset="-78"/>
              </a:rPr>
              <a:t>5 </a:t>
            </a:r>
            <a:r>
              <a:rPr lang="fa-IR" sz="4000" b="1" cap="small" dirty="0">
                <a:solidFill>
                  <a:srgbClr val="002060"/>
                </a:solidFill>
                <a:latin typeface="Century Schoolbook"/>
                <a:cs typeface="B Zar" panose="00000400000000000000" pitchFamily="2" charset="-78"/>
              </a:rPr>
              <a:t>– نظارت اجتماعی</a:t>
            </a:r>
            <a:br>
              <a:rPr lang="fa-IR" sz="4000" b="1" cap="small" dirty="0">
                <a:solidFill>
                  <a:srgbClr val="002060"/>
                </a:solidFill>
                <a:latin typeface="Century Schoolbook"/>
                <a:cs typeface="B Zar" panose="00000400000000000000" pitchFamily="2" charset="-78"/>
              </a:rPr>
            </a:br>
            <a:r>
              <a:rPr lang="fa-IR" sz="4000" b="1" cap="small" dirty="0">
                <a:solidFill>
                  <a:srgbClr val="002060"/>
                </a:solidFill>
                <a:latin typeface="Century Schoolbook"/>
                <a:cs typeface="B Zar" panose="00000400000000000000" pitchFamily="2" charset="-78"/>
              </a:rPr>
              <a:t>6 – اعتقادات و باورها</a:t>
            </a:r>
            <a:br>
              <a:rPr lang="fa-IR" sz="4000" b="1" cap="small" dirty="0">
                <a:solidFill>
                  <a:srgbClr val="002060"/>
                </a:solidFill>
                <a:latin typeface="Century Schoolbook"/>
                <a:cs typeface="B Zar" panose="00000400000000000000" pitchFamily="2" charset="-78"/>
              </a:rPr>
            </a:br>
            <a:r>
              <a:rPr lang="fa-IR" sz="4000" b="1" cap="small" dirty="0">
                <a:solidFill>
                  <a:srgbClr val="002060"/>
                </a:solidFill>
                <a:latin typeface="Century Schoolbook"/>
                <a:cs typeface="B Zar" panose="00000400000000000000" pitchFamily="2" charset="-78"/>
              </a:rPr>
              <a:t>7 – نظام زندگی خانوادگی</a:t>
            </a:r>
            <a:endParaRPr lang="en-US" sz="5400" dirty="0"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907600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lvl="0">
              <a:defRPr/>
            </a:pPr>
            <a:r>
              <a:rPr lang="fa-IR" sz="4800" b="1" cap="small" dirty="0" smtClean="0">
                <a:solidFill>
                  <a:schemeClr val="bg1"/>
                </a:solidFill>
                <a:latin typeface="IranNastaliq" pitchFamily="18" charset="0"/>
                <a:cs typeface="B Zar" pitchFamily="2" charset="-78"/>
              </a:rPr>
              <a:t/>
            </a:r>
            <a:br>
              <a:rPr lang="fa-IR" sz="4800" b="1" cap="small" dirty="0" smtClean="0">
                <a:solidFill>
                  <a:schemeClr val="bg1"/>
                </a:solidFill>
                <a:latin typeface="IranNastaliq" pitchFamily="18" charset="0"/>
                <a:cs typeface="B Zar" pitchFamily="2" charset="-78"/>
              </a:rPr>
            </a:br>
            <a:r>
              <a:rPr lang="fa-IR" sz="4800" b="1" cap="small" dirty="0">
                <a:solidFill>
                  <a:schemeClr val="bg1"/>
                </a:solidFill>
                <a:latin typeface="IranNastaliq" pitchFamily="18" charset="0"/>
                <a:cs typeface="B Zar" pitchFamily="2" charset="-78"/>
              </a:rPr>
              <a:t/>
            </a:r>
            <a:br>
              <a:rPr lang="fa-IR" sz="4800" b="1" cap="small" dirty="0">
                <a:solidFill>
                  <a:schemeClr val="bg1"/>
                </a:solidFill>
                <a:latin typeface="IranNastaliq" pitchFamily="18" charset="0"/>
                <a:cs typeface="B Zar" pitchFamily="2" charset="-78"/>
              </a:rPr>
            </a:br>
            <a:r>
              <a:rPr lang="fa-IR" sz="4800" b="1" cap="small" dirty="0" smtClean="0">
                <a:solidFill>
                  <a:schemeClr val="bg1"/>
                </a:solidFill>
                <a:latin typeface="IranNastaliq" pitchFamily="18" charset="0"/>
                <a:cs typeface="B Zar" pitchFamily="2" charset="-78"/>
              </a:rPr>
              <a:t>خاستگاه </a:t>
            </a:r>
            <a:r>
              <a:rPr lang="fa-IR" sz="4800" b="1" cap="small" dirty="0">
                <a:solidFill>
                  <a:schemeClr val="bg1"/>
                </a:solidFill>
                <a:latin typeface="IranNastaliq" pitchFamily="18" charset="0"/>
                <a:cs typeface="B Zar" pitchFamily="2" charset="-78"/>
              </a:rPr>
              <a:t>فرهنگ</a:t>
            </a:r>
            <a:br>
              <a:rPr lang="fa-IR" sz="4800" b="1" cap="small" dirty="0">
                <a:solidFill>
                  <a:schemeClr val="bg1"/>
                </a:solidFill>
                <a:latin typeface="IranNastaliq" pitchFamily="18" charset="0"/>
                <a:cs typeface="B Zar" pitchFamily="2" charset="-78"/>
              </a:rPr>
            </a:br>
            <a:endParaRPr lang="en-US" sz="8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6247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fa-IR" sz="3200" b="1" cap="small" dirty="0">
                <a:solidFill>
                  <a:srgbClr val="C00000"/>
                </a:solidFill>
                <a:latin typeface="Century Schoolbook"/>
                <a:cs typeface="B Zar" panose="00000400000000000000" pitchFamily="2" charset="-78"/>
              </a:rPr>
              <a:t>5 عامل بعنوان خاستگاه فرهنگ در میان جامعه شناسان مطرح است:</a:t>
            </a:r>
            <a:endParaRPr lang="en-US" sz="6000" dirty="0">
              <a:cs typeface="B Zar" panose="00000400000000000000" pitchFamily="2" charset="-78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8D2DA-58F0-4D5D-8980-BC486787EBE1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1219200" y="1689100"/>
            <a:ext cx="10083800" cy="43307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55000" lnSpcReduction="20000"/>
          </a:bodyPr>
          <a:lstStyle/>
          <a:p>
            <a:pPr>
              <a:lnSpc>
                <a:spcPct val="210000"/>
              </a:lnSpc>
            </a:pPr>
            <a:r>
              <a:rPr lang="fa-IR" sz="4000" b="1" cap="small" dirty="0" smtClean="0">
                <a:solidFill>
                  <a:srgbClr val="002060"/>
                </a:solidFill>
                <a:latin typeface="Century Schoolbook"/>
                <a:cs typeface="B Zar" panose="00000400000000000000" pitchFamily="2" charset="-78"/>
              </a:rPr>
              <a:t>1 </a:t>
            </a:r>
            <a:r>
              <a:rPr lang="fa-IR" sz="4000" b="1" cap="small" dirty="0">
                <a:solidFill>
                  <a:srgbClr val="002060"/>
                </a:solidFill>
                <a:latin typeface="Century Schoolbook"/>
                <a:cs typeface="B Zar" panose="00000400000000000000" pitchFamily="2" charset="-78"/>
              </a:rPr>
              <a:t>– زبان و ادب</a:t>
            </a:r>
            <a:br>
              <a:rPr lang="fa-IR" sz="4000" b="1" cap="small" dirty="0">
                <a:solidFill>
                  <a:srgbClr val="002060"/>
                </a:solidFill>
                <a:latin typeface="Century Schoolbook"/>
                <a:cs typeface="B Zar" panose="00000400000000000000" pitchFamily="2" charset="-78"/>
              </a:rPr>
            </a:br>
            <a:r>
              <a:rPr lang="fa-IR" sz="4000" b="1" cap="small" dirty="0">
                <a:solidFill>
                  <a:srgbClr val="002060"/>
                </a:solidFill>
                <a:latin typeface="Century Schoolbook"/>
                <a:cs typeface="B Zar" panose="00000400000000000000" pitchFamily="2" charset="-78"/>
              </a:rPr>
              <a:t>2 – دین و آیین</a:t>
            </a:r>
            <a:br>
              <a:rPr lang="fa-IR" sz="4000" b="1" cap="small" dirty="0">
                <a:solidFill>
                  <a:srgbClr val="002060"/>
                </a:solidFill>
                <a:latin typeface="Century Schoolbook"/>
                <a:cs typeface="B Zar" panose="00000400000000000000" pitchFamily="2" charset="-78"/>
              </a:rPr>
            </a:br>
            <a:r>
              <a:rPr lang="fa-IR" sz="4000" b="1" cap="small" dirty="0">
                <a:solidFill>
                  <a:srgbClr val="002060"/>
                </a:solidFill>
                <a:latin typeface="Century Schoolbook"/>
                <a:cs typeface="B Zar" panose="00000400000000000000" pitchFamily="2" charset="-78"/>
              </a:rPr>
              <a:t>3 – معیشت و اقتصاد</a:t>
            </a:r>
            <a:br>
              <a:rPr lang="fa-IR" sz="4000" b="1" cap="small" dirty="0">
                <a:solidFill>
                  <a:srgbClr val="002060"/>
                </a:solidFill>
                <a:latin typeface="Century Schoolbook"/>
                <a:cs typeface="B Zar" panose="00000400000000000000" pitchFamily="2" charset="-78"/>
              </a:rPr>
            </a:br>
            <a:r>
              <a:rPr lang="fa-IR" sz="4000" b="1" cap="small" dirty="0">
                <a:solidFill>
                  <a:srgbClr val="002060"/>
                </a:solidFill>
                <a:latin typeface="Century Schoolbook"/>
                <a:cs typeface="B Zar" panose="00000400000000000000" pitchFamily="2" charset="-78"/>
              </a:rPr>
              <a:t>4 - تاریخ و رویداد</a:t>
            </a:r>
            <a:br>
              <a:rPr lang="fa-IR" sz="4000" b="1" cap="small" dirty="0">
                <a:solidFill>
                  <a:srgbClr val="002060"/>
                </a:solidFill>
                <a:latin typeface="Century Schoolbook"/>
                <a:cs typeface="B Zar" panose="00000400000000000000" pitchFamily="2" charset="-78"/>
              </a:rPr>
            </a:br>
            <a:r>
              <a:rPr lang="fa-IR" sz="4000" b="1" cap="small" dirty="0">
                <a:solidFill>
                  <a:srgbClr val="002060"/>
                </a:solidFill>
                <a:latin typeface="Century Schoolbook"/>
                <a:cs typeface="B Zar" panose="00000400000000000000" pitchFamily="2" charset="-78"/>
              </a:rPr>
              <a:t>5 – جغرافیا و شرایط اقلیمی</a:t>
            </a:r>
            <a:r>
              <a:rPr lang="fa-IR" sz="2800" b="1" cap="small" dirty="0">
                <a:solidFill>
                  <a:srgbClr val="002060"/>
                </a:solidFill>
                <a:latin typeface="Century Schoolbook"/>
                <a:cs typeface="B Zar" panose="00000400000000000000" pitchFamily="2" charset="-78"/>
              </a:rPr>
              <a:t/>
            </a:r>
            <a:br>
              <a:rPr lang="fa-IR" sz="2800" b="1" cap="small" dirty="0">
                <a:solidFill>
                  <a:srgbClr val="002060"/>
                </a:solidFill>
                <a:latin typeface="Century Schoolbook"/>
                <a:cs typeface="B Zar" panose="00000400000000000000" pitchFamily="2" charset="-78"/>
              </a:rPr>
            </a:br>
            <a:endParaRPr lang="en-US" sz="4000" dirty="0"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748287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a-IR" sz="4300" b="1" dirty="0">
                <a:solidFill>
                  <a:schemeClr val="bg1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Gill Sans MT"/>
                <a:cs typeface="Titr" pitchFamily="2" charset="-78"/>
              </a:rPr>
              <a:t>ويژگی های عمومی فرهنگ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2" y="3306763"/>
            <a:ext cx="8258175" cy="151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1636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fa-IR" b="1" dirty="0">
                <a:cs typeface="B Zar" panose="00000400000000000000" pitchFamily="2" charset="-78"/>
              </a:rPr>
              <a:t>ويژگی های عمومی فرهنگ</a:t>
            </a:r>
            <a:endParaRPr lang="en-US" b="1" dirty="0">
              <a:cs typeface="B Zar" panose="00000400000000000000" pitchFamily="2" charset="-78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8D2DA-58F0-4D5D-8980-BC486787EBE1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0100" y="2688466"/>
            <a:ext cx="3489325" cy="2389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1" y="2095502"/>
            <a:ext cx="2044700" cy="98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1026" y="4341815"/>
            <a:ext cx="2187575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147889"/>
            <a:ext cx="1930400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9201" y="4556127"/>
            <a:ext cx="2120900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9477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996287" y="3200400"/>
            <a:ext cx="10126639" cy="3077570"/>
          </a:xfrm>
        </p:spPr>
        <p:txBody>
          <a:bodyPr>
            <a:normAutofit fontScale="70000" lnSpcReduction="20000"/>
          </a:bodyPr>
          <a:lstStyle/>
          <a:p>
            <a:pPr algn="r">
              <a:lnSpc>
                <a:spcPct val="170000"/>
              </a:lnSpc>
            </a:pPr>
            <a:r>
              <a:rPr lang="fa-IR" sz="6300" b="1" dirty="0" smtClean="0">
                <a:solidFill>
                  <a:srgbClr val="FF0000"/>
                </a:solidFill>
                <a:cs typeface="B Zar" panose="00000400000000000000" pitchFamily="2" charset="-78"/>
              </a:rPr>
              <a:t>رضا برومند</a:t>
            </a:r>
          </a:p>
          <a:p>
            <a:pPr algn="r">
              <a:lnSpc>
                <a:spcPct val="170000"/>
              </a:lnSpc>
            </a:pPr>
            <a:r>
              <a:rPr lang="fa-IR" b="1" dirty="0" smtClean="0">
                <a:solidFill>
                  <a:srgbClr val="FF0000"/>
                </a:solidFill>
                <a:cs typeface="B Zar" panose="00000400000000000000" pitchFamily="2" charset="-78"/>
              </a:rPr>
              <a:t>لیسانس روان شناسی یالینی از دانشگاه اصفهان</a:t>
            </a:r>
          </a:p>
          <a:p>
            <a:pPr algn="r">
              <a:lnSpc>
                <a:spcPct val="170000"/>
              </a:lnSpc>
            </a:pPr>
            <a:r>
              <a:rPr lang="fa-IR" b="1" dirty="0" smtClean="0">
                <a:solidFill>
                  <a:srgbClr val="FF0000"/>
                </a:solidFill>
                <a:cs typeface="B Zar" panose="00000400000000000000" pitchFamily="2" charset="-78"/>
              </a:rPr>
              <a:t>فوق لیسانس روان شناسی تربیتی از دانشگاه شیراز</a:t>
            </a:r>
          </a:p>
          <a:p>
            <a:pPr algn="r">
              <a:lnSpc>
                <a:spcPct val="170000"/>
              </a:lnSpc>
            </a:pPr>
            <a:r>
              <a:rPr lang="fa-IR" b="1" dirty="0" smtClean="0">
                <a:solidFill>
                  <a:srgbClr val="FF0000"/>
                </a:solidFill>
                <a:cs typeface="B Zar" panose="00000400000000000000" pitchFamily="2" charset="-78"/>
              </a:rPr>
              <a:t>دکترای روان شناسی آموزش و پرورش از دانشگاه مالایا</a:t>
            </a:r>
          </a:p>
          <a:p>
            <a:pPr algn="r">
              <a:lnSpc>
                <a:spcPct val="170000"/>
              </a:lnSpc>
            </a:pPr>
            <a:r>
              <a:rPr lang="fa-IR" b="1" dirty="0" smtClean="0">
                <a:solidFill>
                  <a:srgbClr val="FF0000"/>
                </a:solidFill>
                <a:cs typeface="B Zar" panose="00000400000000000000" pitchFamily="2" charset="-78"/>
              </a:rPr>
              <a:t>دکترای مشاوره خانواده از دانشگاه هرمزگان</a:t>
            </a:r>
            <a:endParaRPr lang="fa-IR" b="1" dirty="0">
              <a:solidFill>
                <a:srgbClr val="FF0000"/>
              </a:solidFill>
              <a:cs typeface="B Zar" panose="00000400000000000000" pitchFamily="2" charset="-78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a-IR" sz="5400" b="1" dirty="0" smtClean="0">
                <a:cs typeface="B Nazanin" panose="00000400000000000000" pitchFamily="2" charset="-78"/>
              </a:rPr>
              <a:t>معرفی</a:t>
            </a:r>
            <a:endParaRPr lang="fa-IR" sz="5400" b="1" dirty="0">
              <a:cs typeface="B Nazanin" panose="00000400000000000000" pitchFamily="2" charset="-7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85" y="3207226"/>
            <a:ext cx="5349923" cy="3220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7674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fa-IR" b="1" dirty="0">
                <a:cs typeface="B Zar" panose="00000400000000000000" pitchFamily="2" charset="-78"/>
              </a:rPr>
              <a:t>ويژگی های عمومی فرهنگ</a:t>
            </a:r>
            <a:endParaRPr lang="en-US" b="1" dirty="0">
              <a:cs typeface="B Zar" panose="00000400000000000000" pitchFamily="2" charset="-78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8D2DA-58F0-4D5D-8980-BC486787EBE1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1219201" y="1549400"/>
            <a:ext cx="10248900" cy="44704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lvl="0" algn="just">
              <a:lnSpc>
                <a:spcPct val="200000"/>
              </a:lnSpc>
              <a:spcBef>
                <a:spcPts val="0"/>
              </a:spcBef>
              <a:buClrTx/>
              <a:buSzTx/>
              <a:buFont typeface="Wingdings 2"/>
              <a:buChar char=""/>
              <a:defRPr/>
            </a:pPr>
            <a:r>
              <a:rPr lang="fa-IR" sz="3600" b="1" dirty="0">
                <a:solidFill>
                  <a:prstClr val="black"/>
                </a:solidFill>
                <a:latin typeface="Gill Sans MT"/>
                <a:cs typeface="B Zar" panose="00000400000000000000" pitchFamily="2" charset="-78"/>
              </a:rPr>
              <a:t>به طور کلی فرهنگ دارای چهار ویژگی اساسی است:</a:t>
            </a:r>
          </a:p>
          <a:p>
            <a:pPr marL="0" lvl="0" indent="0" algn="just">
              <a:lnSpc>
                <a:spcPct val="200000"/>
              </a:lnSpc>
              <a:spcBef>
                <a:spcPts val="0"/>
              </a:spcBef>
              <a:buClrTx/>
              <a:buSzTx/>
              <a:buNone/>
              <a:defRPr/>
            </a:pPr>
            <a:r>
              <a:rPr lang="fa-IR" sz="2400" b="1" dirty="0" smtClean="0">
                <a:solidFill>
                  <a:prstClr val="black"/>
                </a:solidFill>
                <a:latin typeface="Gill Sans MT"/>
                <a:cs typeface="B Zar" panose="00000400000000000000" pitchFamily="2" charset="-78"/>
              </a:rPr>
              <a:t>1-اکتسابی </a:t>
            </a:r>
            <a:r>
              <a:rPr lang="fa-IR" sz="2400" b="1" dirty="0">
                <a:solidFill>
                  <a:prstClr val="black"/>
                </a:solidFill>
                <a:latin typeface="Gill Sans MT"/>
                <a:cs typeface="B Zar" panose="00000400000000000000" pitchFamily="2" charset="-78"/>
              </a:rPr>
              <a:t>بودن: فرهنگ آموختنی است و خصوصیتی غریزی یا ذاتی نیست.</a:t>
            </a:r>
          </a:p>
          <a:p>
            <a:pPr marL="0" lvl="0" indent="0" algn="just">
              <a:lnSpc>
                <a:spcPct val="200000"/>
              </a:lnSpc>
              <a:spcBef>
                <a:spcPts val="0"/>
              </a:spcBef>
              <a:buClrTx/>
              <a:buSzTx/>
              <a:buNone/>
              <a:defRPr/>
            </a:pPr>
            <a:r>
              <a:rPr lang="fa-IR" sz="2400" b="1" dirty="0" smtClean="0">
                <a:solidFill>
                  <a:prstClr val="black"/>
                </a:solidFill>
                <a:latin typeface="Gill Sans MT"/>
                <a:cs typeface="B Zar" panose="00000400000000000000" pitchFamily="2" charset="-78"/>
              </a:rPr>
              <a:t>2-انسانی </a:t>
            </a:r>
            <a:r>
              <a:rPr lang="fa-IR" sz="2400" b="1" dirty="0">
                <a:solidFill>
                  <a:prstClr val="black"/>
                </a:solidFill>
                <a:latin typeface="Gill Sans MT"/>
                <a:cs typeface="B Zar" panose="00000400000000000000" pitchFamily="2" charset="-78"/>
              </a:rPr>
              <a:t>بودن: تنها انسان است که می تواند این عادات مشترک را بیاموزد و آنها را به </a:t>
            </a:r>
            <a:r>
              <a:rPr lang="fa-IR" sz="2400" b="1" dirty="0" smtClean="0">
                <a:solidFill>
                  <a:prstClr val="black"/>
                </a:solidFill>
                <a:latin typeface="Gill Sans MT"/>
                <a:cs typeface="B Zar" panose="00000400000000000000" pitchFamily="2" charset="-78"/>
              </a:rPr>
              <a:t>دیگران</a:t>
            </a:r>
            <a:endParaRPr lang="en-US" dirty="0">
              <a:cs typeface="B Zar" panose="00000400000000000000" pitchFamily="2" charset="-78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9252" y="4497390"/>
            <a:ext cx="2043113" cy="98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5165" y="4665665"/>
            <a:ext cx="1927225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282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fa-IR" b="1" dirty="0">
                <a:cs typeface="B Zar" panose="00000400000000000000" pitchFamily="2" charset="-78"/>
              </a:rPr>
              <a:t>ويژگی های عمومی فرهنگ</a:t>
            </a:r>
            <a:endParaRPr lang="en-US" b="1" dirty="0">
              <a:cs typeface="B Zar" panose="00000400000000000000" pitchFamily="2" charset="-78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8D2DA-58F0-4D5D-8980-BC486787EBE1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1219201" y="1625600"/>
            <a:ext cx="10274300" cy="43942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lvl="0" algn="just">
              <a:lnSpc>
                <a:spcPct val="200000"/>
              </a:lnSpc>
              <a:spcBef>
                <a:spcPts val="0"/>
              </a:spcBef>
              <a:buClrTx/>
              <a:buSzTx/>
              <a:buFont typeface="Wingdings 2"/>
              <a:buChar char=""/>
              <a:defRPr/>
            </a:pPr>
            <a:r>
              <a:rPr lang="fa-IR" sz="3600" b="1" dirty="0">
                <a:solidFill>
                  <a:prstClr val="black"/>
                </a:solidFill>
                <a:latin typeface="Gill Sans MT"/>
                <a:cs typeface="B Zar" panose="00000400000000000000" pitchFamily="2" charset="-78"/>
              </a:rPr>
              <a:t>به طور کلی فرهنگ دارای چهار ویژگی اساسی است:</a:t>
            </a:r>
          </a:p>
          <a:p>
            <a:pPr marL="0" lvl="0" indent="0" algn="just">
              <a:lnSpc>
                <a:spcPct val="200000"/>
              </a:lnSpc>
              <a:spcBef>
                <a:spcPts val="0"/>
              </a:spcBef>
              <a:buClrTx/>
              <a:buSzTx/>
              <a:buNone/>
              <a:defRPr/>
            </a:pPr>
            <a:r>
              <a:rPr lang="fa-IR" sz="2400" b="1" dirty="0" smtClean="0">
                <a:solidFill>
                  <a:prstClr val="black"/>
                </a:solidFill>
                <a:latin typeface="Gill Sans MT"/>
                <a:cs typeface="B Zar" panose="00000400000000000000" pitchFamily="2" charset="-78"/>
              </a:rPr>
              <a:t>3-اجتماعی </a:t>
            </a:r>
            <a:r>
              <a:rPr lang="fa-IR" sz="2400" b="1" dirty="0">
                <a:solidFill>
                  <a:prstClr val="black"/>
                </a:solidFill>
                <a:latin typeface="Gill Sans MT"/>
                <a:cs typeface="B Zar" panose="00000400000000000000" pitchFamily="2" charset="-78"/>
              </a:rPr>
              <a:t>بودن: افرادی که در جوامع و گروه ها زندگی می کنند در فرهنگ آن گروه یا جامعه شریک اند و نوعی همگونی اجتماعی میان فرهنگ ها وجود دارد.</a:t>
            </a:r>
          </a:p>
          <a:p>
            <a:pPr marL="0" lvl="0" indent="0" algn="just">
              <a:lnSpc>
                <a:spcPct val="200000"/>
              </a:lnSpc>
              <a:spcBef>
                <a:spcPts val="0"/>
              </a:spcBef>
              <a:buClrTx/>
              <a:buSzTx/>
              <a:buNone/>
              <a:defRPr/>
            </a:pPr>
            <a:r>
              <a:rPr lang="fa-IR" sz="2400" b="1" dirty="0" smtClean="0">
                <a:solidFill>
                  <a:prstClr val="black"/>
                </a:solidFill>
                <a:latin typeface="Gill Sans MT"/>
                <a:cs typeface="B Zar" panose="00000400000000000000" pitchFamily="2" charset="-78"/>
              </a:rPr>
              <a:t>4-سازگاری</a:t>
            </a:r>
            <a:r>
              <a:rPr lang="fa-IR" sz="2400" b="1" dirty="0">
                <a:solidFill>
                  <a:prstClr val="black"/>
                </a:solidFill>
                <a:latin typeface="Gill Sans MT"/>
                <a:cs typeface="B Zar" panose="00000400000000000000" pitchFamily="2" charset="-78"/>
              </a:rPr>
              <a:t>: فرهنگ سازگاری می یابد، یعنی در جهت نزدیکی و سازگاری با محیط و افراد حرکت می کند.</a:t>
            </a:r>
          </a:p>
          <a:p>
            <a:pPr>
              <a:lnSpc>
                <a:spcPct val="200000"/>
              </a:lnSpc>
            </a:pPr>
            <a:endParaRPr lang="en-US" dirty="0">
              <a:cs typeface="B Zar" panose="00000400000000000000" pitchFamily="2" charset="-78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25" y="5033965"/>
            <a:ext cx="2189163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9851" y="5033964"/>
            <a:ext cx="2120900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3953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lvl="0">
              <a:defRPr/>
            </a:pPr>
            <a:r>
              <a:rPr lang="fa-IR" sz="3600" b="1" cap="small" dirty="0" smtClean="0">
                <a:solidFill>
                  <a:prstClr val="black"/>
                </a:solidFill>
                <a:latin typeface="IranNastaliq" pitchFamily="18" charset="0"/>
                <a:cs typeface="B Titr" pitchFamily="2" charset="-78"/>
              </a:rPr>
              <a:t/>
            </a:r>
            <a:br>
              <a:rPr lang="fa-IR" sz="3600" b="1" cap="small" dirty="0" smtClean="0">
                <a:solidFill>
                  <a:prstClr val="black"/>
                </a:solidFill>
                <a:latin typeface="IranNastaliq" pitchFamily="18" charset="0"/>
                <a:cs typeface="B Titr" pitchFamily="2" charset="-78"/>
              </a:rPr>
            </a:br>
            <a:r>
              <a:rPr lang="fa-IR" sz="3600" b="1" cap="small" dirty="0" smtClean="0">
                <a:solidFill>
                  <a:prstClr val="black"/>
                </a:solidFill>
                <a:latin typeface="IranNastaliq" pitchFamily="18" charset="0"/>
                <a:cs typeface="B Titr" pitchFamily="2" charset="-78"/>
              </a:rPr>
              <a:t>تعریف </a:t>
            </a:r>
            <a:r>
              <a:rPr lang="fa-IR" sz="3600" b="1" cap="small" dirty="0">
                <a:solidFill>
                  <a:prstClr val="black"/>
                </a:solidFill>
                <a:latin typeface="IranNastaliq" pitchFamily="18" charset="0"/>
                <a:cs typeface="B Titr" pitchFamily="2" charset="-78"/>
              </a:rPr>
              <a:t>سازمان</a:t>
            </a:r>
            <a:br>
              <a:rPr lang="fa-IR" sz="3600" b="1" cap="small" dirty="0">
                <a:solidFill>
                  <a:prstClr val="black"/>
                </a:solidFill>
                <a:latin typeface="IranNastaliq" pitchFamily="18" charset="0"/>
                <a:cs typeface="B Titr" pitchFamily="2" charset="-78"/>
              </a:rPr>
            </a:b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484725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7600" y="350838"/>
            <a:ext cx="10363200" cy="11430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fa-IR" sz="3200" b="1" cap="small" dirty="0">
                <a:solidFill>
                  <a:prstClr val="black"/>
                </a:solidFill>
                <a:latin typeface="IranNastaliq" pitchFamily="18" charset="0"/>
                <a:cs typeface="B Titr" pitchFamily="2" charset="-78"/>
              </a:rPr>
              <a:t/>
            </a:r>
            <a:br>
              <a:rPr lang="fa-IR" sz="3200" b="1" cap="small" dirty="0">
                <a:solidFill>
                  <a:prstClr val="black"/>
                </a:solidFill>
                <a:latin typeface="IranNastaliq" pitchFamily="18" charset="0"/>
                <a:cs typeface="B Titr" pitchFamily="2" charset="-78"/>
              </a:rPr>
            </a:br>
            <a:r>
              <a:rPr lang="fa-IR" sz="3200" b="1" cap="small" dirty="0" smtClean="0">
                <a:solidFill>
                  <a:prstClr val="black"/>
                </a:solidFill>
                <a:latin typeface="IranNastaliq" pitchFamily="18" charset="0"/>
                <a:cs typeface="B Titr" pitchFamily="2" charset="-78"/>
              </a:rPr>
              <a:t>تعریف </a:t>
            </a:r>
            <a:r>
              <a:rPr lang="fa-IR" sz="3200" b="1" cap="small" dirty="0">
                <a:solidFill>
                  <a:prstClr val="black"/>
                </a:solidFill>
                <a:latin typeface="IranNastaliq" pitchFamily="18" charset="0"/>
                <a:cs typeface="B Titr" pitchFamily="2" charset="-78"/>
              </a:rPr>
              <a:t>سازمان</a:t>
            </a:r>
            <a:br>
              <a:rPr lang="fa-IR" sz="3200" b="1" cap="small" dirty="0">
                <a:solidFill>
                  <a:prstClr val="black"/>
                </a:solidFill>
                <a:latin typeface="IranNastaliq" pitchFamily="18" charset="0"/>
                <a:cs typeface="B Titr" pitchFamily="2" charset="-78"/>
              </a:rPr>
            </a:b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8D2DA-58F0-4D5D-8980-BC486787EBE1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1054100" y="1549400"/>
            <a:ext cx="10528300" cy="44704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lvl="0" indent="0">
              <a:lnSpc>
                <a:spcPct val="150000"/>
              </a:lnSpc>
              <a:spcBef>
                <a:spcPct val="0"/>
              </a:spcBef>
              <a:buClrTx/>
              <a:buSzTx/>
              <a:buNone/>
              <a:defRPr/>
            </a:pPr>
            <a:r>
              <a:rPr lang="fa-IR" sz="2400" b="1" cap="small" dirty="0">
                <a:solidFill>
                  <a:srgbClr val="002060"/>
                </a:solidFill>
                <a:latin typeface="IranNastaliq" pitchFamily="18" charset="0"/>
                <a:ea typeface="+mj-ea"/>
                <a:cs typeface="B Zar" pitchFamily="2" charset="-78"/>
              </a:rPr>
              <a:t>سازمان به یک </a:t>
            </a:r>
            <a:r>
              <a:rPr lang="fa-IR" sz="2400" b="1" cap="small" dirty="0">
                <a:solidFill>
                  <a:srgbClr val="FF0000"/>
                </a:solidFill>
                <a:latin typeface="IranNastaliq" pitchFamily="18" charset="0"/>
                <a:ea typeface="+mj-ea"/>
                <a:cs typeface="B Zar" pitchFamily="2" charset="-78"/>
              </a:rPr>
              <a:t>مجموعه اجتماعی هدف مند و وظیفه مدار </a:t>
            </a:r>
            <a:r>
              <a:rPr lang="fa-IR" sz="2400" b="1" cap="small" dirty="0">
                <a:solidFill>
                  <a:srgbClr val="002060"/>
                </a:solidFill>
                <a:latin typeface="IranNastaliq" pitchFamily="18" charset="0"/>
                <a:ea typeface="+mj-ea"/>
                <a:cs typeface="B Zar" pitchFamily="2" charset="-78"/>
              </a:rPr>
              <a:t>گفته می شود</a:t>
            </a:r>
            <a:r>
              <a:rPr lang="fa-IR" sz="2400" b="1" cap="small" dirty="0" smtClean="0">
                <a:solidFill>
                  <a:srgbClr val="002060"/>
                </a:solidFill>
                <a:latin typeface="IranNastaliq" pitchFamily="18" charset="0"/>
                <a:ea typeface="+mj-ea"/>
                <a:cs typeface="B Zar" pitchFamily="2" charset="-78"/>
              </a:rPr>
              <a:t>.</a:t>
            </a:r>
          </a:p>
          <a:p>
            <a:pPr marL="0" lvl="0" indent="0">
              <a:lnSpc>
                <a:spcPct val="150000"/>
              </a:lnSpc>
              <a:spcBef>
                <a:spcPct val="0"/>
              </a:spcBef>
              <a:buClrTx/>
              <a:buSzTx/>
              <a:buNone/>
              <a:defRPr/>
            </a:pPr>
            <a:endParaRPr lang="fa-IR" sz="2400" b="1" cap="small" dirty="0">
              <a:solidFill>
                <a:srgbClr val="002060"/>
              </a:solidFill>
              <a:latin typeface="IranNastaliq" pitchFamily="18" charset="0"/>
              <a:ea typeface="+mj-ea"/>
              <a:cs typeface="B Zar" pitchFamily="2" charset="-78"/>
            </a:endParaRPr>
          </a:p>
          <a:p>
            <a:pPr marL="0" lvl="0" indent="0">
              <a:lnSpc>
                <a:spcPct val="150000"/>
              </a:lnSpc>
              <a:spcBef>
                <a:spcPct val="0"/>
              </a:spcBef>
              <a:buClrTx/>
              <a:buSzTx/>
              <a:buNone/>
              <a:defRPr/>
            </a:pPr>
            <a:r>
              <a:rPr lang="fa-IR" sz="2800" b="1" cap="small" dirty="0">
                <a:solidFill>
                  <a:srgbClr val="002060"/>
                </a:solidFill>
                <a:latin typeface="Century Schoolbook"/>
                <a:cs typeface="B Zar" panose="00000400000000000000" pitchFamily="2" charset="-78"/>
              </a:rPr>
              <a:t>پنج عنصر تعریف سازمان</a:t>
            </a:r>
            <a:endParaRPr lang="fa-IR" sz="2400" b="1" cap="small" dirty="0">
              <a:solidFill>
                <a:srgbClr val="002060"/>
              </a:solidFill>
              <a:latin typeface="IranNastaliq" pitchFamily="18" charset="0"/>
              <a:ea typeface="+mj-ea"/>
              <a:cs typeface="B Zar" pitchFamily="2" charset="-78"/>
            </a:endParaRPr>
          </a:p>
          <a:p>
            <a:pPr marL="0" lvl="0" indent="0">
              <a:lnSpc>
                <a:spcPct val="150000"/>
              </a:lnSpc>
              <a:spcBef>
                <a:spcPct val="0"/>
              </a:spcBef>
              <a:buClrTx/>
              <a:buSzTx/>
              <a:buNone/>
              <a:defRPr/>
            </a:pPr>
            <a:r>
              <a:rPr lang="fa-IR" sz="2400" b="1" cap="small" dirty="0">
                <a:solidFill>
                  <a:prstClr val="black"/>
                </a:solidFill>
                <a:latin typeface="Century Schoolbook"/>
                <a:ea typeface="+mj-ea"/>
                <a:cs typeface="B Zar" panose="00000400000000000000" pitchFamily="2" charset="-78"/>
              </a:rPr>
              <a:t>1 – سازمان همیشه از </a:t>
            </a:r>
            <a:r>
              <a:rPr lang="fa-IR" sz="2400" b="1" cap="small" dirty="0">
                <a:solidFill>
                  <a:srgbClr val="FF0000"/>
                </a:solidFill>
                <a:latin typeface="Century Schoolbook"/>
                <a:ea typeface="+mj-ea"/>
                <a:cs typeface="B Zar" panose="00000400000000000000" pitchFamily="2" charset="-78"/>
              </a:rPr>
              <a:t>افراد</a:t>
            </a:r>
            <a:r>
              <a:rPr lang="fa-IR" sz="2400" b="1" cap="small" dirty="0">
                <a:solidFill>
                  <a:prstClr val="black"/>
                </a:solidFill>
                <a:latin typeface="Century Schoolbook"/>
                <a:ea typeface="+mj-ea"/>
                <a:cs typeface="B Zar" panose="00000400000000000000" pitchFamily="2" charset="-78"/>
              </a:rPr>
              <a:t> تشکیل می شود.</a:t>
            </a:r>
          </a:p>
          <a:p>
            <a:pPr marL="0" lvl="0" indent="0">
              <a:lnSpc>
                <a:spcPct val="150000"/>
              </a:lnSpc>
              <a:spcBef>
                <a:spcPct val="0"/>
              </a:spcBef>
              <a:buClrTx/>
              <a:buSzTx/>
              <a:buNone/>
              <a:defRPr/>
            </a:pPr>
            <a:r>
              <a:rPr lang="fa-IR" sz="2400" b="1" cap="small" dirty="0">
                <a:solidFill>
                  <a:prstClr val="black"/>
                </a:solidFill>
                <a:latin typeface="Century Schoolbook"/>
                <a:ea typeface="+mj-ea"/>
                <a:cs typeface="B Zar" panose="00000400000000000000" pitchFamily="2" charset="-78"/>
              </a:rPr>
              <a:t>2 – این افراد به طریقی با یکدیگر </a:t>
            </a:r>
            <a:r>
              <a:rPr lang="fa-IR" sz="2400" b="1" cap="small" dirty="0">
                <a:solidFill>
                  <a:srgbClr val="FF0000"/>
                </a:solidFill>
                <a:latin typeface="Century Schoolbook"/>
                <a:ea typeface="+mj-ea"/>
                <a:cs typeface="B Zar" panose="00000400000000000000" pitchFamily="2" charset="-78"/>
              </a:rPr>
              <a:t>ارتباط</a:t>
            </a:r>
            <a:r>
              <a:rPr lang="fa-IR" sz="2400" b="1" cap="small" dirty="0">
                <a:solidFill>
                  <a:prstClr val="black"/>
                </a:solidFill>
                <a:latin typeface="Century Schoolbook"/>
                <a:ea typeface="+mj-ea"/>
                <a:cs typeface="B Zar" panose="00000400000000000000" pitchFamily="2" charset="-78"/>
              </a:rPr>
              <a:t> دارند و بین آنها </a:t>
            </a:r>
            <a:r>
              <a:rPr lang="fa-IR" sz="2400" b="1" cap="small" dirty="0">
                <a:solidFill>
                  <a:srgbClr val="FF0000"/>
                </a:solidFill>
                <a:latin typeface="Century Schoolbook"/>
                <a:ea typeface="+mj-ea"/>
                <a:cs typeface="B Zar" panose="00000400000000000000" pitchFamily="2" charset="-78"/>
              </a:rPr>
              <a:t>روابط متقابل </a:t>
            </a:r>
            <a:r>
              <a:rPr lang="fa-IR" sz="2400" b="1" cap="small" dirty="0">
                <a:solidFill>
                  <a:prstClr val="black"/>
                </a:solidFill>
                <a:latin typeface="Century Schoolbook"/>
                <a:ea typeface="+mj-ea"/>
                <a:cs typeface="B Zar" panose="00000400000000000000" pitchFamily="2" charset="-78"/>
              </a:rPr>
              <a:t>برقرار است.</a:t>
            </a:r>
          </a:p>
          <a:p>
            <a:pPr marL="0" lvl="0" indent="0">
              <a:lnSpc>
                <a:spcPct val="150000"/>
              </a:lnSpc>
              <a:spcBef>
                <a:spcPct val="0"/>
              </a:spcBef>
              <a:buClrTx/>
              <a:buSzTx/>
              <a:buNone/>
              <a:defRPr/>
            </a:pPr>
            <a:r>
              <a:rPr lang="fa-IR" sz="2400" b="1" cap="small" dirty="0">
                <a:solidFill>
                  <a:prstClr val="black"/>
                </a:solidFill>
                <a:latin typeface="Century Schoolbook"/>
                <a:ea typeface="+mj-ea"/>
                <a:cs typeface="B Zar" panose="00000400000000000000" pitchFamily="2" charset="-78"/>
              </a:rPr>
              <a:t>3 – این روابط متقابل را می توان </a:t>
            </a:r>
            <a:r>
              <a:rPr lang="fa-IR" sz="2400" b="1" cap="small" dirty="0">
                <a:solidFill>
                  <a:srgbClr val="FF0000"/>
                </a:solidFill>
                <a:latin typeface="Century Schoolbook"/>
                <a:ea typeface="+mj-ea"/>
                <a:cs typeface="B Zar" panose="00000400000000000000" pitchFamily="2" charset="-78"/>
              </a:rPr>
              <a:t>نظام </a:t>
            </a:r>
            <a:r>
              <a:rPr lang="fa-IR" sz="2400" b="1" cap="small" dirty="0">
                <a:solidFill>
                  <a:prstClr val="black"/>
                </a:solidFill>
                <a:latin typeface="Century Schoolbook"/>
                <a:ea typeface="+mj-ea"/>
                <a:cs typeface="B Zar" panose="00000400000000000000" pitchFamily="2" charset="-78"/>
              </a:rPr>
              <a:t>بخشید.</a:t>
            </a:r>
          </a:p>
          <a:p>
            <a:pPr marL="0" lvl="0" indent="0">
              <a:lnSpc>
                <a:spcPct val="150000"/>
              </a:lnSpc>
              <a:spcBef>
                <a:spcPct val="0"/>
              </a:spcBef>
              <a:buClrTx/>
              <a:buSzTx/>
              <a:buNone/>
              <a:defRPr/>
            </a:pPr>
            <a:r>
              <a:rPr lang="fa-IR" sz="2400" b="1" cap="small" dirty="0">
                <a:solidFill>
                  <a:prstClr val="black"/>
                </a:solidFill>
                <a:latin typeface="Century Schoolbook"/>
                <a:ea typeface="+mj-ea"/>
                <a:cs typeface="B Zar" panose="00000400000000000000" pitchFamily="2" charset="-78"/>
              </a:rPr>
              <a:t>4 – کلیه افراد در سازمان دارای ه</a:t>
            </a:r>
            <a:r>
              <a:rPr lang="fa-IR" sz="2400" b="1" cap="small" dirty="0">
                <a:solidFill>
                  <a:srgbClr val="FF0000"/>
                </a:solidFill>
                <a:latin typeface="Century Schoolbook"/>
                <a:ea typeface="+mj-ea"/>
                <a:cs typeface="B Zar" panose="00000400000000000000" pitchFamily="2" charset="-78"/>
              </a:rPr>
              <a:t>دف هایی مشخص </a:t>
            </a:r>
            <a:r>
              <a:rPr lang="fa-IR" sz="2400" b="1" cap="small" dirty="0">
                <a:solidFill>
                  <a:prstClr val="black"/>
                </a:solidFill>
                <a:latin typeface="Century Schoolbook"/>
                <a:ea typeface="+mj-ea"/>
                <a:cs typeface="B Zar" panose="00000400000000000000" pitchFamily="2" charset="-78"/>
              </a:rPr>
              <a:t>هستند.</a:t>
            </a:r>
          </a:p>
          <a:p>
            <a:pPr marL="0" lvl="0" indent="0">
              <a:lnSpc>
                <a:spcPct val="150000"/>
              </a:lnSpc>
              <a:spcBef>
                <a:spcPct val="0"/>
              </a:spcBef>
              <a:buClrTx/>
              <a:buSzTx/>
              <a:buNone/>
              <a:defRPr/>
            </a:pPr>
            <a:r>
              <a:rPr lang="fa-IR" sz="2400" b="1" cap="small" dirty="0">
                <a:solidFill>
                  <a:prstClr val="black"/>
                </a:solidFill>
                <a:latin typeface="Century Schoolbook"/>
                <a:ea typeface="+mj-ea"/>
                <a:cs typeface="B Zar" panose="00000400000000000000" pitchFamily="2" charset="-78"/>
              </a:rPr>
              <a:t>5 – این روابط متقابل همچنین نیل به هدف</a:t>
            </a:r>
            <a:r>
              <a:rPr lang="fa-IR" sz="2400" b="1" cap="small" dirty="0">
                <a:solidFill>
                  <a:srgbClr val="FF0000"/>
                </a:solidFill>
                <a:latin typeface="Century Schoolbook"/>
                <a:ea typeface="+mj-ea"/>
                <a:cs typeface="B Zar" panose="00000400000000000000" pitchFamily="2" charset="-78"/>
              </a:rPr>
              <a:t> های مشترک سازمان را میسر </a:t>
            </a:r>
            <a:r>
              <a:rPr lang="fa-IR" sz="2400" b="1" cap="small" dirty="0">
                <a:solidFill>
                  <a:prstClr val="black"/>
                </a:solidFill>
                <a:latin typeface="Century Schoolbook"/>
                <a:ea typeface="+mj-ea"/>
                <a:cs typeface="B Zar" panose="00000400000000000000" pitchFamily="2" charset="-78"/>
              </a:rPr>
              <a:t>می کند.</a:t>
            </a:r>
          </a:p>
          <a:p>
            <a:pPr marL="0" lvl="0" indent="0">
              <a:lnSpc>
                <a:spcPct val="150000"/>
              </a:lnSpc>
              <a:spcBef>
                <a:spcPct val="0"/>
              </a:spcBef>
              <a:buClrTx/>
              <a:buSzTx/>
              <a:buNone/>
              <a:defRPr/>
            </a:pPr>
            <a:endParaRPr lang="fa-IR" sz="2400" b="1" cap="small" dirty="0">
              <a:solidFill>
                <a:prstClr val="black"/>
              </a:solidFill>
              <a:latin typeface="Century Schoolbook"/>
              <a:ea typeface="+mj-ea"/>
              <a:cs typeface="B Zar" panose="00000400000000000000" pitchFamily="2" charset="-78"/>
            </a:endParaRPr>
          </a:p>
          <a:p>
            <a:pPr>
              <a:lnSpc>
                <a:spcPct val="150000"/>
              </a:lnSpc>
            </a:pPr>
            <a:endParaRPr lang="en-US" sz="3600" dirty="0"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60813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74638"/>
            <a:ext cx="10350500" cy="93186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fa-IR" sz="3200" b="1" cap="small" dirty="0">
                <a:solidFill>
                  <a:srgbClr val="FF0000"/>
                </a:solidFill>
                <a:latin typeface="Century Schoolbook"/>
                <a:cs typeface="B Zar" pitchFamily="2" charset="-78"/>
              </a:rPr>
              <a:t>ساختار سازمانی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8D2DA-58F0-4D5D-8980-BC486787EBE1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fa-IR" sz="3200" b="1" cap="small" dirty="0">
                <a:solidFill>
                  <a:srgbClr val="FF0000"/>
                </a:solidFill>
                <a:latin typeface="Century Schoolbook"/>
                <a:ea typeface="+mj-ea"/>
                <a:cs typeface="B Zar" pitchFamily="2" charset="-78"/>
              </a:rPr>
              <a:t>ساختار سازمانی ، </a:t>
            </a:r>
            <a:r>
              <a:rPr lang="fa-IR" sz="3200" b="1" cap="small" dirty="0">
                <a:solidFill>
                  <a:prstClr val="black"/>
                </a:solidFill>
                <a:latin typeface="Century Schoolbook"/>
                <a:ea typeface="+mj-ea"/>
                <a:cs typeface="B Zar" panose="00000400000000000000" pitchFamily="2" charset="-78"/>
              </a:rPr>
              <a:t>بازتابی است از این روابط متقابل که شامل تعیین نقش ها، روابط بین افراد، فعالیت ها، سلسله مراتب هدف ها و سایر ویژگی های سازمان است</a:t>
            </a:r>
            <a:endParaRPr lang="en-US" sz="4000" dirty="0"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568394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a-IR" sz="3600" b="1" dirty="0" smtClean="0">
                <a:solidFill>
                  <a:schemeClr val="bg1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Gill Sans MT"/>
                <a:cs typeface="B Zar" panose="00000400000000000000" pitchFamily="2" charset="-78"/>
              </a:rPr>
              <a:t>فرهنگ </a:t>
            </a:r>
            <a:r>
              <a:rPr lang="fa-IR" sz="3600" b="1" dirty="0">
                <a:solidFill>
                  <a:schemeClr val="bg1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Gill Sans MT"/>
                <a:cs typeface="B Zar" panose="00000400000000000000" pitchFamily="2" charset="-78"/>
              </a:rPr>
              <a:t>سازمانی (</a:t>
            </a:r>
            <a:r>
              <a:rPr lang="en-US" sz="3600" b="1" dirty="0">
                <a:solidFill>
                  <a:schemeClr val="bg1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Gill Sans MT"/>
                <a:cs typeface="B Zar" panose="00000400000000000000" pitchFamily="2" charset="-78"/>
              </a:rPr>
              <a:t>Corporate culture</a:t>
            </a:r>
            <a:r>
              <a:rPr lang="fa-IR" sz="3600" b="1" dirty="0">
                <a:solidFill>
                  <a:schemeClr val="bg1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Gill Sans MT"/>
                <a:cs typeface="B Zar" panose="00000400000000000000" pitchFamily="2" charset="-78"/>
              </a:rPr>
              <a:t>)</a:t>
            </a:r>
            <a:endParaRPr lang="en-US" dirty="0">
              <a:solidFill>
                <a:schemeClr val="bg1"/>
              </a:solidFill>
              <a:cs typeface="B Zar" panose="00000400000000000000" pitchFamily="2" charset="-7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301" y="3201990"/>
            <a:ext cx="8470900" cy="187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1499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fa-IR" sz="3600" b="1" dirty="0"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Gill Sans MT"/>
                <a:cs typeface="B Zar" panose="00000400000000000000" pitchFamily="2" charset="-78"/>
              </a:rPr>
              <a:t>تعريف فرهنگ سازمانی (</a:t>
            </a:r>
            <a:r>
              <a:rPr lang="en-US" sz="3600" b="1" dirty="0"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Gill Sans MT"/>
                <a:cs typeface="B Zar" panose="00000400000000000000" pitchFamily="2" charset="-78"/>
              </a:rPr>
              <a:t>Corporate culture</a:t>
            </a:r>
            <a:r>
              <a:rPr lang="fa-IR" sz="3600" b="1" dirty="0"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Gill Sans MT"/>
                <a:cs typeface="B Zar" panose="00000400000000000000" pitchFamily="2" charset="-78"/>
              </a:rPr>
              <a:t>)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8D2DA-58F0-4D5D-8980-BC486787EBE1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1219200" y="1816100"/>
            <a:ext cx="10363200" cy="42037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630238" lvl="0" indent="-630238" algn="justLow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Clr>
                <a:srgbClr val="C00000"/>
              </a:buClr>
              <a:buSzPct val="80000"/>
              <a:buFont typeface="Wingdings" pitchFamily="2" charset="2"/>
              <a:buChar char="v"/>
            </a:pPr>
            <a:r>
              <a:rPr lang="fa-IR" sz="3200" b="1" dirty="0">
                <a:solidFill>
                  <a:srgbClr val="006600"/>
                </a:solidFill>
                <a:latin typeface="Gill Sans MT"/>
                <a:cs typeface="B Zar" panose="00000400000000000000" pitchFamily="2" charset="-78"/>
              </a:rPr>
              <a:t>تركيبي از باورها ، ارزشها و پيش فرضهايي است كه در سازمان وجوددارد و همه اعضاء سازمان ، كم و بيش ، به طور يكسان در معرض آن قرار مي گيرند. </a:t>
            </a:r>
            <a:r>
              <a:rPr lang="fa-IR" sz="3200" b="1" dirty="0">
                <a:solidFill>
                  <a:srgbClr val="C00000"/>
                </a:solidFill>
                <a:latin typeface="Gill Sans MT"/>
                <a:cs typeface="B Zar" panose="00000400000000000000" pitchFamily="2" charset="-78"/>
              </a:rPr>
              <a:t>(ادگار شاين)</a:t>
            </a:r>
          </a:p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2337" y="4559300"/>
            <a:ext cx="5948363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7753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fa-IR" sz="3600" b="1" dirty="0"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Gill Sans MT"/>
                <a:cs typeface="B Zar" panose="00000400000000000000" pitchFamily="2" charset="-78"/>
              </a:rPr>
              <a:t>تعريف فرهنگ سازمانی (</a:t>
            </a:r>
            <a:r>
              <a:rPr lang="en-US" sz="3600" b="1" dirty="0"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Gill Sans MT"/>
                <a:cs typeface="B Zar" panose="00000400000000000000" pitchFamily="2" charset="-78"/>
              </a:rPr>
              <a:t>Corporate culture</a:t>
            </a:r>
            <a:r>
              <a:rPr lang="fa-IR" sz="3600" b="1" dirty="0"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Gill Sans MT"/>
                <a:cs typeface="B Zar" panose="00000400000000000000" pitchFamily="2" charset="-78"/>
              </a:rPr>
              <a:t>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8D2DA-58F0-4D5D-8980-BC486787EBE1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1219200" y="1663700"/>
            <a:ext cx="10210800" cy="43561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marL="630238" lvl="0" indent="-630238" algn="justLow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Clr>
                <a:srgbClr val="C00000"/>
              </a:buClr>
              <a:buSzPct val="80000"/>
              <a:buFont typeface="Wingdings" pitchFamily="2" charset="2"/>
              <a:buChar char="v"/>
            </a:pPr>
            <a:r>
              <a:rPr lang="fa-IR" sz="3200" b="1" dirty="0" smtClean="0">
                <a:solidFill>
                  <a:prstClr val="black"/>
                </a:solidFill>
                <a:latin typeface="Gill Sans MT"/>
                <a:cs typeface="B Zar" panose="00000400000000000000" pitchFamily="2" charset="-78"/>
              </a:rPr>
              <a:t>فرهنگ </a:t>
            </a:r>
            <a:r>
              <a:rPr lang="fa-IR" sz="3200" b="1" dirty="0">
                <a:solidFill>
                  <a:prstClr val="black"/>
                </a:solidFill>
                <a:latin typeface="Gill Sans MT"/>
                <a:cs typeface="B Zar" panose="00000400000000000000" pitchFamily="2" charset="-78"/>
              </a:rPr>
              <a:t>سازمانی، درک یا پنداشت کلی است که اعضا از سازمان دارند.</a:t>
            </a:r>
          </a:p>
          <a:p>
            <a:pPr marL="630238" lvl="0" indent="-630238" algn="justLow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Clr>
                <a:srgbClr val="C00000"/>
              </a:buClr>
              <a:buSzPct val="80000"/>
              <a:buFont typeface="Wingdings" pitchFamily="2" charset="2"/>
              <a:buChar char="v"/>
            </a:pPr>
            <a:r>
              <a:rPr lang="fa-IR" sz="3200" b="1" dirty="0" smtClean="0">
                <a:solidFill>
                  <a:srgbClr val="C00000"/>
                </a:solidFill>
                <a:latin typeface="Gill Sans MT"/>
                <a:cs typeface="B Zar" panose="00000400000000000000" pitchFamily="2" charset="-78"/>
              </a:rPr>
              <a:t>فرهنگ سازمانی : هويت </a:t>
            </a:r>
            <a:r>
              <a:rPr lang="fa-IR" sz="3200" b="1" dirty="0">
                <a:solidFill>
                  <a:srgbClr val="C00000"/>
                </a:solidFill>
                <a:latin typeface="Gill Sans MT"/>
                <a:cs typeface="B Zar" panose="00000400000000000000" pitchFamily="2" charset="-78"/>
              </a:rPr>
              <a:t>اجتماعي هر سازمان می باشد .</a:t>
            </a:r>
            <a:endParaRPr lang="fa-IR" sz="3200" b="1" dirty="0">
              <a:solidFill>
                <a:prstClr val="black"/>
              </a:solidFill>
              <a:latin typeface="Gill Sans MT"/>
              <a:cs typeface="B Zar" panose="00000400000000000000" pitchFamily="2" charset="-78"/>
            </a:endParaRPr>
          </a:p>
          <a:p>
            <a:pPr>
              <a:lnSpc>
                <a:spcPct val="200000"/>
              </a:lnSpc>
            </a:pPr>
            <a:endParaRPr lang="en-US" b="1" dirty="0">
              <a:cs typeface="B Zar" panose="00000400000000000000" pitchFamily="2" charset="-78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9613" y="4521200"/>
            <a:ext cx="5233987" cy="1201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2529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09601" y="1244600"/>
            <a:ext cx="11061700" cy="3124200"/>
          </a:xfrm>
        </p:spPr>
        <p:txBody>
          <a:bodyPr>
            <a:no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fa-IR" b="1" cap="small" dirty="0">
                <a:solidFill>
                  <a:schemeClr val="bg1"/>
                </a:solidFill>
                <a:latin typeface="IranNastaliq" pitchFamily="18" charset="0"/>
                <a:cs typeface="B Titr" pitchFamily="2" charset="-78"/>
              </a:rPr>
              <a:t>عوامل و اجزای فرهنگ سازمانی</a:t>
            </a:r>
            <a:r>
              <a:rPr lang="fa-IR" b="1" cap="small" dirty="0">
                <a:solidFill>
                  <a:srgbClr val="C00000"/>
                </a:solidFill>
                <a:latin typeface="IranNastaliq" pitchFamily="18" charset="0"/>
                <a:cs typeface="B Titr" pitchFamily="2" charset="-78"/>
              </a:rPr>
              <a:t/>
            </a:r>
            <a:br>
              <a:rPr lang="fa-IR" b="1" cap="small" dirty="0">
                <a:solidFill>
                  <a:srgbClr val="C00000"/>
                </a:solidFill>
                <a:latin typeface="IranNastaliq" pitchFamily="18" charset="0"/>
                <a:cs typeface="B Titr" pitchFamily="2" charset="-78"/>
              </a:rPr>
            </a:br>
            <a:r>
              <a:rPr lang="fa-IR" b="1" cap="small" dirty="0">
                <a:solidFill>
                  <a:srgbClr val="C00000"/>
                </a:solidFill>
                <a:latin typeface="IranNastaliq" pitchFamily="18" charset="0"/>
                <a:cs typeface="B Zar" pitchFamily="2" charset="-78"/>
              </a:rPr>
              <a:t/>
            </a:r>
            <a:br>
              <a:rPr lang="fa-IR" b="1" cap="small" dirty="0">
                <a:solidFill>
                  <a:srgbClr val="C00000"/>
                </a:solidFill>
                <a:latin typeface="IranNastaliq" pitchFamily="18" charset="0"/>
                <a:cs typeface="B Zar" pitchFamily="2" charset="-78"/>
              </a:rPr>
            </a:br>
            <a:r>
              <a:rPr lang="fa-IR" b="1" cap="small" dirty="0">
                <a:solidFill>
                  <a:srgbClr val="C00000"/>
                </a:solidFill>
                <a:latin typeface="IranNastaliq" pitchFamily="18" charset="0"/>
                <a:cs typeface="B Zar" pitchFamily="2" charset="-78"/>
              </a:rPr>
              <a:t>فرهنگ سازمان از دو لایه اصلی تشکیل شده است.</a:t>
            </a:r>
            <a:endParaRPr lang="en-US" sz="6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4005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8D2DA-58F0-4D5D-8980-BC486787EBE1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algn="ctr">
              <a:lnSpc>
                <a:spcPct val="200000"/>
              </a:lnSpc>
            </a:pPr>
            <a:r>
              <a:rPr lang="fa-IR" sz="4000" b="1" dirty="0" smtClean="0">
                <a:cs typeface="B Zar" panose="00000400000000000000" pitchFamily="2" charset="-78"/>
              </a:rPr>
              <a:t>جهت دانلود کامل این فایل و سایر فایل های مورد نیاز به فروشگاه های محصولات دانلودی زیر مراجعه نمایید.</a:t>
            </a:r>
          </a:p>
          <a:p>
            <a:pPr algn="ctr">
              <a:lnSpc>
                <a:spcPct val="170000"/>
              </a:lnSpc>
            </a:pPr>
            <a:r>
              <a:rPr lang="en-US" sz="4800" b="1" dirty="0" smtClean="0">
                <a:latin typeface="+mj-lt"/>
                <a:cs typeface="B Zar" panose="00000400000000000000" pitchFamily="2" charset="-78"/>
              </a:rPr>
              <a:t>Mehr.anamisfile.ir</a:t>
            </a:r>
          </a:p>
          <a:p>
            <a:pPr algn="ctr">
              <a:lnSpc>
                <a:spcPct val="170000"/>
              </a:lnSpc>
            </a:pPr>
            <a:r>
              <a:rPr lang="en-US" sz="4800" b="1" dirty="0" smtClean="0">
                <a:latin typeface="+mj-lt"/>
                <a:cs typeface="B Zar" panose="00000400000000000000" pitchFamily="2" charset="-78"/>
              </a:rPr>
              <a:t>Mehrejonoob.farafile.ir</a:t>
            </a:r>
            <a:endParaRPr lang="en-US" sz="4800" b="1" dirty="0">
              <a:latin typeface="+mj-lt"/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245515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a-IR" sz="6600" b="1" dirty="0" smtClean="0">
                <a:cs typeface="B Zar" panose="00000400000000000000" pitchFamily="2" charset="-78"/>
              </a:rPr>
              <a:t>مقدمه</a:t>
            </a:r>
            <a:endParaRPr lang="en-US" sz="6600" b="1" dirty="0"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950350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Title 1"/>
          <p:cNvSpPr>
            <a:spLocks noGrp="1"/>
          </p:cNvSpPr>
          <p:nvPr>
            <p:ph type="title"/>
          </p:nvPr>
        </p:nvSpPr>
        <p:spPr>
          <a:xfrm>
            <a:off x="1016000" y="404813"/>
            <a:ext cx="10566400" cy="1008062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marL="285750" indent="-285750" algn="ctr" rtl="1">
              <a:spcBef>
                <a:spcPct val="20000"/>
              </a:spcBef>
              <a:spcAft>
                <a:spcPts val="600"/>
              </a:spcAft>
              <a:defRPr/>
            </a:pPr>
            <a:r>
              <a:rPr lang="fa-IR" altLang="en-US" dirty="0">
                <a:solidFill>
                  <a:srgbClr val="CC0000"/>
                </a:solidFill>
                <a:cs typeface="B Zar" pitchFamily="2" charset="-78"/>
              </a:rPr>
              <a:t>با سپاس از همراهی دلگرم کننده تان</a:t>
            </a:r>
            <a:br>
              <a:rPr lang="fa-IR" altLang="en-US" dirty="0">
                <a:solidFill>
                  <a:srgbClr val="CC0000"/>
                </a:solidFill>
                <a:cs typeface="B Zar" pitchFamily="2" charset="-78"/>
              </a:rPr>
            </a:br>
            <a:endParaRPr lang="en-US" altLang="en-US" sz="3200" dirty="0" smtClean="0">
              <a:solidFill>
                <a:srgbClr val="CC0000"/>
              </a:solidFill>
            </a:endParaRPr>
          </a:p>
        </p:txBody>
      </p:sp>
      <p:sp>
        <p:nvSpPr>
          <p:cNvPr id="129027" name="Content Placeholder 2"/>
          <p:cNvSpPr>
            <a:spLocks noGrp="1"/>
          </p:cNvSpPr>
          <p:nvPr>
            <p:ph idx="1"/>
          </p:nvPr>
        </p:nvSpPr>
        <p:spPr>
          <a:xfrm>
            <a:off x="1117601" y="1965326"/>
            <a:ext cx="10259484" cy="4271963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 rtl="1">
              <a:defRPr/>
            </a:pPr>
            <a:r>
              <a:rPr lang="fa-IR" altLang="en-US" sz="2400" b="1" dirty="0" smtClean="0">
                <a:cs typeface="B Zar" pitchFamily="2" charset="-78"/>
              </a:rPr>
              <a:t>تلفن مرکز مشاوره  و خدمات روان شناختی مهر جنوب</a:t>
            </a:r>
          </a:p>
          <a:p>
            <a:pPr algn="ctr" rtl="1">
              <a:defRPr/>
            </a:pPr>
            <a:r>
              <a:rPr lang="fa-IR" altLang="en-US" sz="2400" b="1" dirty="0" smtClean="0">
                <a:cs typeface="B Zar" pitchFamily="2" charset="-78"/>
              </a:rPr>
              <a:t>07633671199</a:t>
            </a:r>
          </a:p>
          <a:p>
            <a:pPr algn="ctr" rtl="1">
              <a:defRPr/>
            </a:pPr>
            <a:r>
              <a:rPr lang="fa-IR" altLang="en-US" sz="2400" b="1" dirty="0" smtClean="0">
                <a:cs typeface="B Zar" pitchFamily="2" charset="-78"/>
              </a:rPr>
              <a:t>تلفن موسسه آموزشی و پژوهشی آنامیس مهر جنوب</a:t>
            </a:r>
          </a:p>
          <a:p>
            <a:pPr algn="ctr" rtl="1">
              <a:defRPr/>
            </a:pPr>
            <a:r>
              <a:rPr lang="fa-IR" altLang="en-US" sz="2400" b="1" dirty="0" smtClean="0">
                <a:cs typeface="B Zar" pitchFamily="2" charset="-78"/>
              </a:rPr>
              <a:t>07633680163</a:t>
            </a:r>
          </a:p>
          <a:p>
            <a:pPr algn="ctr" rtl="1">
              <a:defRPr/>
            </a:pPr>
            <a:r>
              <a:rPr lang="fa-IR" altLang="en-US" sz="2400" b="1" dirty="0" smtClean="0">
                <a:cs typeface="B Zar" pitchFamily="2" charset="-78"/>
              </a:rPr>
              <a:t>خط همراه ویژه مشاوره 09129680169</a:t>
            </a:r>
          </a:p>
          <a:p>
            <a:pPr algn="ctr" rtl="1">
              <a:defRPr/>
            </a:pPr>
            <a:endParaRPr lang="en-US" altLang="en-US" sz="2400" b="1" dirty="0" smtClean="0">
              <a:cs typeface="B Za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52637681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7" name="Content Placeholder 2"/>
          <p:cNvSpPr>
            <a:spLocks noGrp="1"/>
          </p:cNvSpPr>
          <p:nvPr>
            <p:ph idx="1"/>
          </p:nvPr>
        </p:nvSpPr>
        <p:spPr>
          <a:xfrm>
            <a:off x="1117601" y="1965326"/>
            <a:ext cx="10259484" cy="4271963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 rtl="1">
              <a:defRPr/>
            </a:pPr>
            <a:r>
              <a:rPr lang="fa-IR" altLang="en-US" sz="2400" b="1" dirty="0" smtClean="0">
                <a:cs typeface="B Zar" pitchFamily="2" charset="-78"/>
              </a:rPr>
              <a:t>وبسایت مشارکت در تولید و فروش فایل های آموزشی</a:t>
            </a:r>
          </a:p>
          <a:p>
            <a:pPr algn="ctr" rtl="1">
              <a:defRPr/>
            </a:pPr>
            <a:r>
              <a:rPr lang="en-US" altLang="en-US" sz="4800" b="1" dirty="0" smtClean="0">
                <a:solidFill>
                  <a:srgbClr val="C00000"/>
                </a:solidFill>
                <a:cs typeface="B Zar" pitchFamily="2" charset="-78"/>
              </a:rPr>
              <a:t>Anamisfile.ir</a:t>
            </a:r>
            <a:endParaRPr lang="fa-IR" altLang="en-US" sz="4800" b="1" dirty="0" smtClean="0">
              <a:solidFill>
                <a:srgbClr val="C00000"/>
              </a:solidFill>
              <a:cs typeface="B Zar" pitchFamily="2" charset="-78"/>
            </a:endParaRPr>
          </a:p>
          <a:p>
            <a:pPr algn="ctr" rtl="1">
              <a:defRPr/>
            </a:pPr>
            <a:endParaRPr lang="en-US" altLang="en-US" sz="2400" b="1" dirty="0" smtClean="0">
              <a:cs typeface="B Zar" pitchFamily="2" charset="-78"/>
            </a:endParaRPr>
          </a:p>
        </p:txBody>
      </p:sp>
      <p:pic>
        <p:nvPicPr>
          <p:cNvPr id="2" name="Picture 2" descr="C:\Users\09018868042\Desktop\آنامیس فایل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8018" y="3486151"/>
            <a:ext cx="9791700" cy="266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902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48794124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7" name="Content Placeholder 2"/>
          <p:cNvSpPr>
            <a:spLocks noGrp="1"/>
          </p:cNvSpPr>
          <p:nvPr>
            <p:ph idx="1"/>
          </p:nvPr>
        </p:nvSpPr>
        <p:spPr>
          <a:xfrm>
            <a:off x="1117601" y="1965325"/>
            <a:ext cx="10259484" cy="45593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 rtl="1">
              <a:defRPr/>
            </a:pPr>
            <a:r>
              <a:rPr lang="fa-IR" altLang="en-US" sz="2400" b="1" dirty="0" smtClean="0">
                <a:cs typeface="B Zar" pitchFamily="2" charset="-78"/>
              </a:rPr>
              <a:t>مهر ایرانی</a:t>
            </a:r>
          </a:p>
          <a:p>
            <a:pPr algn="ctr" rtl="1">
              <a:defRPr/>
            </a:pPr>
            <a:r>
              <a:rPr lang="fa-IR" altLang="en-US" sz="2400" b="1" dirty="0" smtClean="0">
                <a:solidFill>
                  <a:srgbClr val="C00000"/>
                </a:solidFill>
                <a:cs typeface="B Zar" pitchFamily="2" charset="-78"/>
              </a:rPr>
              <a:t>مرجع معرفی متخصصان حوزه روان شناسی، مشاوره و علوم تربیتی</a:t>
            </a:r>
          </a:p>
          <a:p>
            <a:pPr algn="ctr" rtl="1">
              <a:defRPr/>
            </a:pPr>
            <a:r>
              <a:rPr lang="en-US" altLang="en-US" sz="4000" b="1" dirty="0" smtClean="0">
                <a:solidFill>
                  <a:schemeClr val="tx1"/>
                </a:solidFill>
                <a:cs typeface="B Zar" pitchFamily="2" charset="-78"/>
              </a:rPr>
              <a:t>Mehreirani.ir</a:t>
            </a:r>
            <a:endParaRPr lang="fa-IR" altLang="en-US" sz="7200" b="1" dirty="0" smtClean="0">
              <a:solidFill>
                <a:schemeClr val="tx1"/>
              </a:solidFill>
              <a:cs typeface="B Zar" pitchFamily="2" charset="-78"/>
            </a:endParaRPr>
          </a:p>
          <a:p>
            <a:pPr algn="ctr" rtl="1">
              <a:defRPr/>
            </a:pPr>
            <a:endParaRPr lang="en-US" altLang="en-US" sz="2400" b="1" dirty="0" smtClean="0">
              <a:cs typeface="B Zar" pitchFamily="2" charset="-78"/>
            </a:endParaRPr>
          </a:p>
        </p:txBody>
      </p:sp>
      <p:pic>
        <p:nvPicPr>
          <p:cNvPr id="130051" name="Picture 2" descr="C:\Users\09018868042\Desktop\مهر ایرانی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644900"/>
            <a:ext cx="9984317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005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10145465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a-IR" b="1" dirty="0" smtClean="0">
                <a:cs typeface="B Zar" pitchFamily="2" charset="-78"/>
              </a:rPr>
              <a:t>پایان</a:t>
            </a:r>
            <a:endParaRPr lang="en-US" b="1" dirty="0">
              <a:cs typeface="B Za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03504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fa-IR" sz="3600" cap="small" dirty="0">
                <a:solidFill>
                  <a:srgbClr val="7598D9">
                    <a:lumMod val="75000"/>
                  </a:srgbClr>
                </a:solidFill>
                <a:latin typeface="IranNastaliq" pitchFamily="18" charset="0"/>
                <a:cs typeface="B Titr" pitchFamily="2" charset="-78"/>
              </a:rPr>
              <a:t>مقدمه</a:t>
            </a:r>
            <a:endParaRPr lang="en-US" sz="4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8D2DA-58F0-4D5D-8980-BC486787EBE1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1219200" y="1651000"/>
            <a:ext cx="10312400" cy="43688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lnSpc>
                <a:spcPct val="200000"/>
              </a:lnSpc>
              <a:buNone/>
            </a:pPr>
            <a:r>
              <a:rPr lang="fa-IR" sz="3200" b="1" cap="small" dirty="0" smtClean="0">
                <a:solidFill>
                  <a:prstClr val="black"/>
                </a:solidFill>
                <a:latin typeface="IranNastaliq" pitchFamily="18" charset="0"/>
                <a:cs typeface="B Zar" panose="00000400000000000000" pitchFamily="2" charset="-78"/>
              </a:rPr>
              <a:t>جهان </a:t>
            </a:r>
            <a:r>
              <a:rPr lang="fa-IR" sz="3200" b="1" cap="small" dirty="0">
                <a:solidFill>
                  <a:prstClr val="black"/>
                </a:solidFill>
                <a:latin typeface="IranNastaliq" pitchFamily="18" charset="0"/>
                <a:cs typeface="B Zar" panose="00000400000000000000" pitchFamily="2" charset="-78"/>
              </a:rPr>
              <a:t>کنونی ، جهانی است پر از تغییرات </a:t>
            </a:r>
            <a:r>
              <a:rPr lang="fa-IR" sz="3200" b="1" cap="small" dirty="0" smtClean="0">
                <a:solidFill>
                  <a:prstClr val="black"/>
                </a:solidFill>
                <a:latin typeface="IranNastaliq" pitchFamily="18" charset="0"/>
                <a:cs typeface="B Zar" panose="00000400000000000000" pitchFamily="2" charset="-78"/>
              </a:rPr>
              <a:t>شتابان</a:t>
            </a:r>
          </a:p>
          <a:p>
            <a:pPr marL="0" lvl="0" indent="0" algn="ctr">
              <a:lnSpc>
                <a:spcPct val="200000"/>
              </a:lnSpc>
              <a:spcBef>
                <a:spcPct val="0"/>
              </a:spcBef>
              <a:buClrTx/>
              <a:buSzTx/>
              <a:buNone/>
              <a:defRPr/>
            </a:pPr>
            <a:r>
              <a:rPr lang="fa-IR" sz="2800" b="1" cap="small" dirty="0">
                <a:solidFill>
                  <a:srgbClr val="FF0000"/>
                </a:solidFill>
                <a:latin typeface="IranNastaliq" pitchFamily="18" charset="0"/>
                <a:ea typeface="+mj-ea"/>
                <a:cs typeface="B Zar" panose="00000400000000000000" pitchFamily="2" charset="-78"/>
              </a:rPr>
              <a:t>پیشرفتهای سریع علوم و تکنولوژی، انسان را با </a:t>
            </a:r>
            <a:r>
              <a:rPr lang="fa-IR" sz="2800" b="1" cap="small" dirty="0">
                <a:solidFill>
                  <a:srgbClr val="0070C0"/>
                </a:solidFill>
                <a:latin typeface="IranNastaliq" pitchFamily="18" charset="0"/>
                <a:ea typeface="+mj-ea"/>
                <a:cs typeface="B Zar" panose="00000400000000000000" pitchFamily="2" charset="-78"/>
              </a:rPr>
              <a:t>وضعیت جدیدی </a:t>
            </a:r>
            <a:r>
              <a:rPr lang="fa-IR" sz="2800" b="1" cap="small" dirty="0">
                <a:solidFill>
                  <a:srgbClr val="FF0000"/>
                </a:solidFill>
                <a:latin typeface="IranNastaliq" pitchFamily="18" charset="0"/>
                <a:ea typeface="+mj-ea"/>
                <a:cs typeface="B Zar" panose="00000400000000000000" pitchFamily="2" charset="-78"/>
              </a:rPr>
              <a:t>روبرو ساخته است.</a:t>
            </a:r>
          </a:p>
          <a:p>
            <a:pPr marL="0" lvl="0" indent="0">
              <a:lnSpc>
                <a:spcPct val="200000"/>
              </a:lnSpc>
              <a:spcBef>
                <a:spcPct val="0"/>
              </a:spcBef>
              <a:buClrTx/>
              <a:buSzTx/>
              <a:buNone/>
              <a:defRPr/>
            </a:pPr>
            <a:r>
              <a:rPr lang="fa-IR" sz="2800" b="1" cap="small" dirty="0">
                <a:solidFill>
                  <a:prstClr val="black"/>
                </a:solidFill>
                <a:latin typeface="IranNastaliq" pitchFamily="18" charset="0"/>
                <a:ea typeface="+mj-ea"/>
                <a:cs typeface="B Zar" panose="00000400000000000000" pitchFamily="2" charset="-78"/>
              </a:rPr>
              <a:t>یکی از علومی که تحولات بسیاری داشته، </a:t>
            </a:r>
            <a:r>
              <a:rPr lang="fa-IR" sz="2800" b="1" cap="small" dirty="0">
                <a:solidFill>
                  <a:srgbClr val="0070C0"/>
                </a:solidFill>
                <a:latin typeface="IranNastaliq" pitchFamily="18" charset="0"/>
                <a:ea typeface="+mj-ea"/>
                <a:cs typeface="B Zar" panose="00000400000000000000" pitchFamily="2" charset="-78"/>
              </a:rPr>
              <a:t>علم مدیریت </a:t>
            </a:r>
            <a:r>
              <a:rPr lang="fa-IR" sz="2800" b="1" cap="small" dirty="0">
                <a:solidFill>
                  <a:prstClr val="black"/>
                </a:solidFill>
                <a:latin typeface="IranNastaliq" pitchFamily="18" charset="0"/>
                <a:ea typeface="+mj-ea"/>
                <a:cs typeface="B Zar" panose="00000400000000000000" pitchFamily="2" charset="-78"/>
              </a:rPr>
              <a:t>است</a:t>
            </a:r>
            <a:r>
              <a:rPr lang="fa-IR" sz="2800" b="1" cap="small" dirty="0">
                <a:solidFill>
                  <a:srgbClr val="FF0000"/>
                </a:solidFill>
                <a:latin typeface="IranNastaliq" pitchFamily="18" charset="0"/>
                <a:ea typeface="+mj-ea"/>
                <a:cs typeface="B Zar" panose="00000400000000000000" pitchFamily="2" charset="-78"/>
              </a:rPr>
              <a:t>.</a:t>
            </a:r>
          </a:p>
          <a:p>
            <a:pPr marL="0" lvl="0" indent="0">
              <a:lnSpc>
                <a:spcPct val="200000"/>
              </a:lnSpc>
              <a:spcBef>
                <a:spcPct val="0"/>
              </a:spcBef>
              <a:buClrTx/>
              <a:buSzTx/>
              <a:buNone/>
              <a:defRPr/>
            </a:pPr>
            <a:r>
              <a:rPr lang="fa-IR" sz="2800" b="1" cap="small" dirty="0">
                <a:solidFill>
                  <a:srgbClr val="FF0000"/>
                </a:solidFill>
                <a:latin typeface="IranNastaliq" pitchFamily="18" charset="0"/>
                <a:ea typeface="+mj-ea"/>
                <a:cs typeface="B Zar" panose="00000400000000000000" pitchFamily="2" charset="-78"/>
              </a:rPr>
              <a:t>از تحولات اساسی ایجاد شده در علم مدیریت ، </a:t>
            </a:r>
            <a:r>
              <a:rPr lang="fa-IR" sz="2800" b="1" cap="small" dirty="0">
                <a:solidFill>
                  <a:srgbClr val="0070C0"/>
                </a:solidFill>
                <a:latin typeface="IranNastaliq" pitchFamily="18" charset="0"/>
                <a:ea typeface="+mj-ea"/>
                <a:cs typeface="B Zar" panose="00000400000000000000" pitchFamily="2" charset="-78"/>
              </a:rPr>
              <a:t>تحول در نحوه نگرش به سازمان </a:t>
            </a:r>
            <a:r>
              <a:rPr lang="fa-IR" sz="2800" b="1" cap="small" dirty="0">
                <a:solidFill>
                  <a:srgbClr val="FF0000"/>
                </a:solidFill>
                <a:latin typeface="IranNastaliq" pitchFamily="18" charset="0"/>
                <a:ea typeface="+mj-ea"/>
                <a:cs typeface="B Zar" panose="00000400000000000000" pitchFamily="2" charset="-78"/>
              </a:rPr>
              <a:t>است.</a:t>
            </a:r>
          </a:p>
          <a:p>
            <a:pPr marL="0" lvl="0" indent="0">
              <a:lnSpc>
                <a:spcPct val="200000"/>
              </a:lnSpc>
              <a:spcBef>
                <a:spcPct val="0"/>
              </a:spcBef>
              <a:buClrTx/>
              <a:buSzTx/>
              <a:buNone/>
              <a:defRPr/>
            </a:pPr>
            <a:endParaRPr lang="fa-IR" sz="2800" b="1" cap="small" dirty="0">
              <a:solidFill>
                <a:srgbClr val="FF0000"/>
              </a:solidFill>
              <a:latin typeface="IranNastaliq" pitchFamily="18" charset="0"/>
              <a:ea typeface="+mj-ea"/>
              <a:cs typeface="B Zar" panose="00000400000000000000" pitchFamily="2" charset="-78"/>
            </a:endParaRPr>
          </a:p>
          <a:p>
            <a:pPr>
              <a:lnSpc>
                <a:spcPct val="200000"/>
              </a:lnSpc>
            </a:pPr>
            <a:endParaRPr lang="en-US" sz="3600" b="1" dirty="0"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25782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fa-IR" sz="3600" cap="small" dirty="0">
                <a:solidFill>
                  <a:srgbClr val="7598D9">
                    <a:lumMod val="75000"/>
                  </a:srgbClr>
                </a:solidFill>
                <a:latin typeface="IranNastaliq" pitchFamily="18" charset="0"/>
                <a:cs typeface="B Titr" pitchFamily="2" charset="-78"/>
              </a:rPr>
              <a:t>مقدمه</a:t>
            </a:r>
            <a:endParaRPr lang="en-US" sz="4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8D2DA-58F0-4D5D-8980-BC486787EBE1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1219200" y="1651000"/>
            <a:ext cx="10287000" cy="43688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lvl="0" indent="0">
              <a:lnSpc>
                <a:spcPct val="150000"/>
              </a:lnSpc>
              <a:spcBef>
                <a:spcPct val="0"/>
              </a:spcBef>
              <a:buClrTx/>
              <a:buSzTx/>
              <a:buNone/>
              <a:defRPr/>
            </a:pPr>
            <a:r>
              <a:rPr lang="fa-IR" sz="2800" b="1" cap="small" dirty="0" smtClean="0">
                <a:latin typeface="IranNastaliq" pitchFamily="18" charset="0"/>
                <a:ea typeface="+mj-ea"/>
                <a:cs typeface="B Zar" panose="00000400000000000000" pitchFamily="2" charset="-78"/>
              </a:rPr>
              <a:t>- </a:t>
            </a:r>
            <a:r>
              <a:rPr lang="fa-IR" sz="2800" b="1" cap="small" dirty="0">
                <a:latin typeface="IranNastaliq" pitchFamily="18" charset="0"/>
                <a:ea typeface="+mj-ea"/>
                <a:cs typeface="B Zar" panose="00000400000000000000" pitchFamily="2" charset="-78"/>
              </a:rPr>
              <a:t>برخی فرهنگ را به عنوان </a:t>
            </a:r>
            <a:r>
              <a:rPr lang="fa-IR" sz="2800" b="1" u="sng" cap="small" dirty="0">
                <a:latin typeface="IranNastaliq" pitchFamily="18" charset="0"/>
                <a:ea typeface="+mj-ea"/>
                <a:cs typeface="B Zar" panose="00000400000000000000" pitchFamily="2" charset="-78"/>
              </a:rPr>
              <a:t>زمینه و بستری </a:t>
            </a:r>
            <a:r>
              <a:rPr lang="fa-IR" sz="2800" b="1" cap="small" dirty="0">
                <a:latin typeface="IranNastaliq" pitchFamily="18" charset="0"/>
                <a:ea typeface="+mj-ea"/>
                <a:cs typeface="B Zar" panose="00000400000000000000" pitchFamily="2" charset="-78"/>
              </a:rPr>
              <a:t>می دانند که ایجاد هر نوع تغییر و دگرگونی در ساز و کارها، رفتار، فعالیت ها و </a:t>
            </a:r>
            <a:r>
              <a:rPr lang="fa-IR" sz="2800" b="1" cap="small" dirty="0">
                <a:solidFill>
                  <a:srgbClr val="C00000"/>
                </a:solidFill>
                <a:latin typeface="IranNastaliq" pitchFamily="18" charset="0"/>
                <a:ea typeface="+mj-ea"/>
                <a:cs typeface="B Zar" panose="00000400000000000000" pitchFamily="2" charset="-78"/>
              </a:rPr>
              <a:t>کارکردهای سازمانی </a:t>
            </a:r>
            <a:r>
              <a:rPr lang="fa-IR" sz="2800" b="1" cap="small" dirty="0">
                <a:latin typeface="IranNastaliq" pitchFamily="18" charset="0"/>
                <a:ea typeface="+mj-ea"/>
                <a:cs typeface="B Zar" panose="00000400000000000000" pitchFamily="2" charset="-78"/>
              </a:rPr>
              <a:t>را در پی دارد.</a:t>
            </a:r>
          </a:p>
          <a:p>
            <a:pPr marL="0" lvl="0" indent="0">
              <a:lnSpc>
                <a:spcPct val="150000"/>
              </a:lnSpc>
              <a:spcBef>
                <a:spcPct val="0"/>
              </a:spcBef>
              <a:buClrTx/>
              <a:buSzTx/>
              <a:buNone/>
              <a:defRPr/>
            </a:pPr>
            <a:r>
              <a:rPr lang="fa-IR" sz="2800" b="1" cap="small" dirty="0">
                <a:latin typeface="IranNastaliq" pitchFamily="18" charset="0"/>
                <a:ea typeface="+mj-ea"/>
                <a:cs typeface="B Zar" panose="00000400000000000000" pitchFamily="2" charset="-78"/>
              </a:rPr>
              <a:t>- مدیران و رهبران سازمانی می توانند از </a:t>
            </a:r>
            <a:r>
              <a:rPr lang="fa-IR" sz="2800" b="1" cap="small" dirty="0">
                <a:solidFill>
                  <a:srgbClr val="C00000"/>
                </a:solidFill>
                <a:latin typeface="IranNastaliq" pitchFamily="18" charset="0"/>
                <a:ea typeface="+mj-ea"/>
                <a:cs typeface="B Zar" panose="00000400000000000000" pitchFamily="2" charset="-78"/>
              </a:rPr>
              <a:t>فرهنگ</a:t>
            </a:r>
            <a:r>
              <a:rPr lang="fa-IR" sz="2800" b="1" cap="small" dirty="0">
                <a:latin typeface="IranNastaliq" pitchFamily="18" charset="0"/>
                <a:ea typeface="+mj-ea"/>
                <a:cs typeface="B Zar" panose="00000400000000000000" pitchFamily="2" charset="-78"/>
              </a:rPr>
              <a:t> به عنوان ابزاری منحصر به فرد و کارساز برای هر نوع مدیریت فرهنگی و انجام تغییر و تحولات سازمانی استفاده کنند.</a:t>
            </a:r>
          </a:p>
          <a:p>
            <a:pPr>
              <a:lnSpc>
                <a:spcPct val="150000"/>
              </a:lnSpc>
            </a:pPr>
            <a:endParaRPr lang="en-US" sz="3600" b="1" dirty="0"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710428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74638"/>
            <a:ext cx="10299700" cy="95726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fa-IR" sz="3600" cap="small" dirty="0">
                <a:solidFill>
                  <a:srgbClr val="7598D9">
                    <a:lumMod val="75000"/>
                  </a:srgbClr>
                </a:solidFill>
                <a:latin typeface="IranNastaliq" pitchFamily="18" charset="0"/>
                <a:cs typeface="B Titr" pitchFamily="2" charset="-78"/>
              </a:rPr>
              <a:t>مقدمه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8D2DA-58F0-4D5D-8980-BC486787EBE1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lvl="0" indent="0" rtl="0">
              <a:lnSpc>
                <a:spcPct val="150000"/>
              </a:lnSpc>
              <a:spcBef>
                <a:spcPts val="0"/>
              </a:spcBef>
              <a:buClrTx/>
              <a:buSzTx/>
              <a:buNone/>
            </a:pPr>
            <a:r>
              <a:rPr lang="fa-IR" sz="3600" b="1" dirty="0">
                <a:solidFill>
                  <a:srgbClr val="002060"/>
                </a:solidFill>
                <a:latin typeface="IranNastaliq" pitchFamily="18" charset="0"/>
                <a:cs typeface="B Zar" panose="00000400000000000000" pitchFamily="2" charset="-78"/>
              </a:rPr>
              <a:t>وجود سازمان وابسته به ارتباطات </a:t>
            </a:r>
            <a:r>
              <a:rPr lang="fa-IR" sz="3600" b="1" dirty="0" smtClean="0">
                <a:solidFill>
                  <a:srgbClr val="002060"/>
                </a:solidFill>
                <a:latin typeface="IranNastaliq" pitchFamily="18" charset="0"/>
                <a:cs typeface="B Zar" panose="00000400000000000000" pitchFamily="2" charset="-78"/>
              </a:rPr>
              <a:t>است</a:t>
            </a:r>
          </a:p>
          <a:p>
            <a:pPr marL="0" lvl="0" indent="0" rtl="0">
              <a:lnSpc>
                <a:spcPct val="150000"/>
              </a:lnSpc>
              <a:spcBef>
                <a:spcPts val="0"/>
              </a:spcBef>
              <a:buClrTx/>
              <a:buSzTx/>
              <a:buNone/>
            </a:pPr>
            <a:r>
              <a:rPr lang="fa-IR" sz="3600" b="1" dirty="0" smtClean="0">
                <a:solidFill>
                  <a:srgbClr val="002060"/>
                </a:solidFill>
                <a:latin typeface="IranNastaliq" pitchFamily="18" charset="0"/>
                <a:cs typeface="B Zar" panose="00000400000000000000" pitchFamily="2" charset="-78"/>
              </a:rPr>
              <a:t> </a:t>
            </a:r>
            <a:r>
              <a:rPr lang="fa-IR" sz="3600" b="1" dirty="0">
                <a:solidFill>
                  <a:srgbClr val="002060"/>
                </a:solidFill>
                <a:latin typeface="IranNastaliq" pitchFamily="18" charset="0"/>
                <a:cs typeface="B Zar" panose="00000400000000000000" pitchFamily="2" charset="-78"/>
              </a:rPr>
              <a:t>و هر مدیری معمولا بیشتر وقت خود را در برقرارکردن ارتباط ، صرف می کند .</a:t>
            </a:r>
            <a:br>
              <a:rPr lang="fa-IR" sz="3600" b="1" dirty="0">
                <a:solidFill>
                  <a:srgbClr val="002060"/>
                </a:solidFill>
                <a:latin typeface="IranNastaliq" pitchFamily="18" charset="0"/>
                <a:cs typeface="B Zar" panose="00000400000000000000" pitchFamily="2" charset="-78"/>
              </a:rPr>
            </a:br>
            <a:r>
              <a:rPr lang="fa-IR" sz="4000" b="1" dirty="0">
                <a:solidFill>
                  <a:srgbClr val="FF0000"/>
                </a:solidFill>
                <a:latin typeface="IranNastaliq" pitchFamily="18" charset="0"/>
                <a:cs typeface="B Zar" pitchFamily="2" charset="-78"/>
              </a:rPr>
              <a:t>مدیریت کارساز به برقراری ارتباطات موثر بستگی دارد</a:t>
            </a:r>
            <a:r>
              <a:rPr lang="fa-IR" sz="3200" b="1" dirty="0">
                <a:solidFill>
                  <a:srgbClr val="FF0000"/>
                </a:solidFill>
                <a:latin typeface="IranNastaliq" pitchFamily="18" charset="0"/>
                <a:cs typeface="B Zar" pitchFamily="2" charset="-78"/>
              </a:rPr>
              <a:t>.</a:t>
            </a:r>
            <a:endParaRPr lang="fa-IR" sz="3600" b="1" dirty="0">
              <a:solidFill>
                <a:srgbClr val="FF0000"/>
              </a:solidFill>
              <a:latin typeface="IranNastaliq" pitchFamily="18" charset="0"/>
              <a:cs typeface="B Zar" pitchFamily="2" charset="-78"/>
            </a:endParaRPr>
          </a:p>
          <a:p>
            <a:pPr>
              <a:lnSpc>
                <a:spcPct val="150000"/>
              </a:lnSpc>
            </a:pPr>
            <a:r>
              <a:rPr lang="fa-IR" sz="3600" b="1" dirty="0" smtClean="0">
                <a:cs typeface="B Zar" panose="00000400000000000000" pitchFamily="2" charset="-78"/>
              </a:rPr>
              <a:t> </a:t>
            </a:r>
            <a:endParaRPr lang="en-US" sz="3600" b="1" dirty="0"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212863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fa-IR" sz="3600" cap="small" dirty="0" smtClean="0">
                <a:solidFill>
                  <a:srgbClr val="7598D9">
                    <a:lumMod val="75000"/>
                  </a:srgbClr>
                </a:solidFill>
                <a:latin typeface="IranNastaliq" pitchFamily="18" charset="0"/>
                <a:cs typeface="B Titr" pitchFamily="2" charset="-78"/>
              </a:rPr>
              <a:t>امور مهم در مدیریت ارتباط سازمانی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8D2DA-58F0-4D5D-8980-BC486787EBE1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901" y="1917700"/>
            <a:ext cx="11043896" cy="427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6596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fa-IR" sz="3600" cap="small" dirty="0">
                <a:solidFill>
                  <a:srgbClr val="7598D9">
                    <a:lumMod val="75000"/>
                  </a:srgbClr>
                </a:solidFill>
                <a:latin typeface="IranNastaliq" pitchFamily="18" charset="0"/>
                <a:cs typeface="B Titr" pitchFamily="2" charset="-78"/>
              </a:rPr>
              <a:t>مقدمه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8D2DA-58F0-4D5D-8980-BC486787EBE1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Title 1"/>
          <p:cNvSpPr txBox="1">
            <a:spLocks noGrp="1"/>
          </p:cNvSpPr>
          <p:nvPr>
            <p:ph sz="quarter" idx="1"/>
          </p:nvPr>
        </p:nvSpPr>
        <p:spPr>
          <a:xfrm>
            <a:off x="1219200" y="1549400"/>
            <a:ext cx="10414000" cy="44704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anchor="b">
            <a:noAutofit/>
          </a:bodyPr>
          <a:lstStyle/>
          <a:p>
            <a:pPr algn="ctr" rtl="1">
              <a:lnSpc>
                <a:spcPct val="150000"/>
              </a:lnSpc>
              <a:spcBef>
                <a:spcPct val="0"/>
              </a:spcBef>
              <a:defRPr/>
            </a:pPr>
            <a:r>
              <a:rPr lang="fa-IR" sz="3200" b="1" cap="small" dirty="0" smtClean="0">
                <a:solidFill>
                  <a:srgbClr val="FF0000"/>
                </a:solidFill>
                <a:latin typeface="IranNastaliq" pitchFamily="18" charset="0"/>
                <a:ea typeface="+mj-ea"/>
                <a:cs typeface="B Zar" pitchFamily="2" charset="-78"/>
              </a:rPr>
              <a:t>توجه</a:t>
            </a:r>
            <a:r>
              <a:rPr lang="fa-IR" sz="3200" b="1" cap="small" dirty="0" smtClean="0">
                <a:solidFill>
                  <a:srgbClr val="002060"/>
                </a:solidFill>
                <a:latin typeface="IranNastaliq" pitchFamily="18" charset="0"/>
                <a:ea typeface="+mj-ea"/>
                <a:cs typeface="B Zar" panose="00000400000000000000" pitchFamily="2" charset="-78"/>
              </a:rPr>
              <a:t>: </a:t>
            </a:r>
            <a:r>
              <a:rPr lang="fa-IR" sz="3200" b="1" cap="small" dirty="0" smtClean="0">
                <a:solidFill>
                  <a:srgbClr val="00B050"/>
                </a:solidFill>
                <a:latin typeface="IranNastaliq" pitchFamily="18" charset="0"/>
                <a:ea typeface="+mj-ea"/>
                <a:cs typeface="B Zar" panose="00000400000000000000" pitchFamily="2" charset="-78"/>
              </a:rPr>
              <a:t>«در مدیریت الهی، ساخته شدن انسان ها، اصل است.»</a:t>
            </a:r>
          </a:p>
          <a:p>
            <a:pPr algn="ctr" rtl="1">
              <a:lnSpc>
                <a:spcPct val="150000"/>
              </a:lnSpc>
              <a:spcBef>
                <a:spcPct val="0"/>
              </a:spcBef>
              <a:defRPr/>
            </a:pPr>
            <a:r>
              <a:rPr lang="fa-IR" sz="3200" b="1" cap="small" dirty="0" smtClean="0">
                <a:solidFill>
                  <a:srgbClr val="00B050"/>
                </a:solidFill>
                <a:latin typeface="IranNastaliq" pitchFamily="18" charset="0"/>
                <a:ea typeface="+mj-ea"/>
                <a:cs typeface="B Zar" panose="00000400000000000000" pitchFamily="2" charset="-78"/>
              </a:rPr>
              <a:t> </a:t>
            </a:r>
            <a:r>
              <a:rPr lang="fa-IR" sz="3200" b="1" cap="small" dirty="0" smtClean="0">
                <a:solidFill>
                  <a:srgbClr val="002060"/>
                </a:solidFill>
                <a:latin typeface="IranNastaliq" pitchFamily="18" charset="0"/>
                <a:ea typeface="+mj-ea"/>
                <a:cs typeface="B Zar" panose="00000400000000000000" pitchFamily="2" charset="-78"/>
              </a:rPr>
              <a:t>و هرگونه دگرگونی با دگرگونی انسان مرتبط است. </a:t>
            </a:r>
          </a:p>
          <a:p>
            <a:pPr algn="ctr" rtl="1">
              <a:lnSpc>
                <a:spcPct val="150000"/>
              </a:lnSpc>
              <a:spcBef>
                <a:spcPct val="0"/>
              </a:spcBef>
            </a:pPr>
            <a:r>
              <a:rPr lang="fa-IR" sz="3200" b="1" cap="small" dirty="0" smtClean="0">
                <a:solidFill>
                  <a:srgbClr val="FF0000"/>
                </a:solidFill>
                <a:latin typeface="IranNastaliq" pitchFamily="18" charset="0"/>
                <a:ea typeface="+mj-ea"/>
                <a:cs typeface="B Zar" panose="00000400000000000000" pitchFamily="2" charset="-78"/>
              </a:rPr>
              <a:t>«</a:t>
            </a:r>
            <a:r>
              <a:rPr lang="fa-IR" sz="3200" b="1" dirty="0" smtClean="0">
                <a:solidFill>
                  <a:srgbClr val="FF0000"/>
                </a:solidFill>
                <a:latin typeface="Century Schoolbook"/>
                <a:cs typeface="B Zar" panose="00000400000000000000" pitchFamily="2" charset="-78"/>
              </a:rPr>
              <a:t>إِنَّ اللَّهَ لا يُغَيِّرُ ما بِقَومٍ حَتّى يُغَيِّروا ما بِأَنفُسِهِم</a:t>
            </a:r>
            <a:r>
              <a:rPr lang="fa-IR" sz="3600" dirty="0" smtClean="0">
                <a:solidFill>
                  <a:srgbClr val="FF0000"/>
                </a:solidFill>
                <a:latin typeface="Century Schoolbook"/>
                <a:cs typeface="B Zar" panose="00000400000000000000" pitchFamily="2" charset="-78"/>
              </a:rPr>
              <a:t>» </a:t>
            </a:r>
          </a:p>
          <a:p>
            <a:pPr algn="r" rtl="1">
              <a:spcBef>
                <a:spcPct val="0"/>
              </a:spcBef>
            </a:pPr>
            <a:r>
              <a:rPr lang="fa-IR" sz="3200" b="1" dirty="0" smtClean="0">
                <a:solidFill>
                  <a:prstClr val="black"/>
                </a:solidFill>
                <a:latin typeface="Century Schoolbook"/>
                <a:cs typeface="B Zar" panose="00000400000000000000" pitchFamily="2" charset="-78"/>
              </a:rPr>
              <a:t>1 - در مدیریت جوامع و سازمانی ها نیز مسئله اصلی باید ساخته شدن انسانها باشد. </a:t>
            </a:r>
          </a:p>
          <a:p>
            <a:pPr algn="r" rtl="1">
              <a:spcBef>
                <a:spcPct val="0"/>
              </a:spcBef>
            </a:pPr>
            <a:r>
              <a:rPr lang="fa-IR" sz="3200" b="1" dirty="0" smtClean="0">
                <a:solidFill>
                  <a:prstClr val="black"/>
                </a:solidFill>
                <a:latin typeface="Century Schoolbook"/>
                <a:cs typeface="B Zar" panose="00000400000000000000" pitchFamily="2" charset="-78"/>
              </a:rPr>
              <a:t>2 - فرهنگ سازمانی باید به نحوی طراحی و پرورده شود که به رشد و تعالی انسانها کمک کند.</a:t>
            </a:r>
            <a:endParaRPr lang="fa-IR" sz="3200" b="1" cap="small" dirty="0">
              <a:solidFill>
                <a:srgbClr val="002060"/>
              </a:solidFill>
              <a:latin typeface="IranNastaliq" pitchFamily="18" charset="0"/>
              <a:ea typeface="+mj-ea"/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3541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a-IR" sz="3900" b="1" dirty="0">
                <a:solidFill>
                  <a:schemeClr val="bg1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Gill Sans MT"/>
                <a:cs typeface="Titr" pitchFamily="2" charset="-78"/>
              </a:rPr>
              <a:t>تعريف فرهنگ </a:t>
            </a:r>
            <a:r>
              <a:rPr lang="fa-IR" sz="3600" b="1" dirty="0">
                <a:solidFill>
                  <a:schemeClr val="bg1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Gill Sans MT"/>
                <a:cs typeface="Titr" pitchFamily="2" charset="-78"/>
              </a:rPr>
              <a:t>(</a:t>
            </a:r>
            <a:r>
              <a:rPr lang="en-US" sz="3600" b="1" dirty="0">
                <a:solidFill>
                  <a:schemeClr val="bg1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Gill Sans MT"/>
                <a:cs typeface="Titr" pitchFamily="2" charset="-78"/>
              </a:rPr>
              <a:t>Culture</a:t>
            </a:r>
            <a:r>
              <a:rPr lang="fa-IR" sz="3600" b="1" dirty="0">
                <a:solidFill>
                  <a:schemeClr val="bg1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Gill Sans MT"/>
                <a:cs typeface="Titr" pitchFamily="2" charset="-78"/>
              </a:rPr>
              <a:t>)</a:t>
            </a:r>
            <a:r>
              <a:rPr lang="en-US" sz="3900" b="1" dirty="0">
                <a:solidFill>
                  <a:schemeClr val="bg1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Gill Sans MT"/>
                <a:cs typeface="Titr" pitchFamily="2" charset="-78"/>
              </a:rPr>
              <a:t/>
            </a:r>
            <a:br>
              <a:rPr lang="en-US" sz="3900" b="1" dirty="0">
                <a:solidFill>
                  <a:schemeClr val="bg1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Gill Sans MT"/>
                <a:cs typeface="Titr" pitchFamily="2" charset="-78"/>
              </a:rPr>
            </a:b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2801" y="3325815"/>
            <a:ext cx="7670800" cy="132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0849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5360</TotalTime>
  <Words>873</Words>
  <Application>Microsoft Office PowerPoint</Application>
  <PresentationFormat>Custom</PresentationFormat>
  <Paragraphs>114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33</vt:i4>
      </vt:variant>
    </vt:vector>
  </HeadingPairs>
  <TitlesOfParts>
    <vt:vector size="50" baseType="lpstr">
      <vt:lpstr>Arial</vt:lpstr>
      <vt:lpstr>IranNastaliq</vt:lpstr>
      <vt:lpstr>Wingdings 2</vt:lpstr>
      <vt:lpstr>Times New Roman</vt:lpstr>
      <vt:lpstr>Perpetua</vt:lpstr>
      <vt:lpstr>B Titr</vt:lpstr>
      <vt:lpstr>Wingdings</vt:lpstr>
      <vt:lpstr>B Nazanin</vt:lpstr>
      <vt:lpstr>Gill Sans MT</vt:lpstr>
      <vt:lpstr>Century Schoolbook</vt:lpstr>
      <vt:lpstr>Franklin Gothic Book</vt:lpstr>
      <vt:lpstr>Calibri</vt:lpstr>
      <vt:lpstr>B Zar</vt:lpstr>
      <vt:lpstr>Titr</vt:lpstr>
      <vt:lpstr>Equity</vt:lpstr>
      <vt:lpstr>Oriel</vt:lpstr>
      <vt:lpstr>1_Equity</vt:lpstr>
      <vt:lpstr>فرهنگ سازمانی و ارتباطات مؤثر در سازمان</vt:lpstr>
      <vt:lpstr>معرفی</vt:lpstr>
      <vt:lpstr>مقدمه</vt:lpstr>
      <vt:lpstr>مقدمه</vt:lpstr>
      <vt:lpstr>مقدمه</vt:lpstr>
      <vt:lpstr>مقدمه</vt:lpstr>
      <vt:lpstr>امور مهم در مدیریت ارتباط سازمانی</vt:lpstr>
      <vt:lpstr>مقدمه</vt:lpstr>
      <vt:lpstr>تعريف فرهنگ (Culture) </vt:lpstr>
      <vt:lpstr>تعريف فرهنگ (Culture) </vt:lpstr>
      <vt:lpstr>تعريف فرهنگ (Culture) </vt:lpstr>
      <vt:lpstr>تعريف فرهنگ (Culture) </vt:lpstr>
      <vt:lpstr>انواع کارکرد فرهنگ</vt:lpstr>
      <vt:lpstr>انواع کارکرد فرهنگ</vt:lpstr>
      <vt:lpstr>انواع کارکرد فرهنگ</vt:lpstr>
      <vt:lpstr>  خاستگاه فرهنگ </vt:lpstr>
      <vt:lpstr>5 عامل بعنوان خاستگاه فرهنگ در میان جامعه شناسان مطرح است:</vt:lpstr>
      <vt:lpstr>ويژگی های عمومی فرهنگ</vt:lpstr>
      <vt:lpstr>ويژگی های عمومی فرهنگ</vt:lpstr>
      <vt:lpstr>ويژگی های عمومی فرهنگ</vt:lpstr>
      <vt:lpstr>ويژگی های عمومی فرهنگ</vt:lpstr>
      <vt:lpstr> تعریف سازمان </vt:lpstr>
      <vt:lpstr> تعریف سازمان </vt:lpstr>
      <vt:lpstr>ساختار سازمانی</vt:lpstr>
      <vt:lpstr>فرهنگ سازمانی (Corporate culture)</vt:lpstr>
      <vt:lpstr>تعريف فرهنگ سازمانی (Corporate culture)</vt:lpstr>
      <vt:lpstr>تعريف فرهنگ سازمانی (Corporate culture)</vt:lpstr>
      <vt:lpstr>عوامل و اجزای فرهنگ سازمانی  فرهنگ سازمان از دو لایه اصلی تشکیل شده است.</vt:lpstr>
      <vt:lpstr>PowerPoint Presentation</vt:lpstr>
      <vt:lpstr>با سپاس از همراهی دلگرم کننده تان </vt:lpstr>
      <vt:lpstr>PowerPoint Presentation</vt:lpstr>
      <vt:lpstr>PowerPoint Presentation</vt:lpstr>
      <vt:lpstr>پایان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foadhanzal</dc:creator>
  <cp:lastModifiedBy>09018868042</cp:lastModifiedBy>
  <cp:revision>260</cp:revision>
  <dcterms:created xsi:type="dcterms:W3CDTF">2013-11-01T18:45:41Z</dcterms:created>
  <dcterms:modified xsi:type="dcterms:W3CDTF">2022-06-07T14:10:44Z</dcterms:modified>
</cp:coreProperties>
</file>