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6"/>
  </p:notesMasterIdLst>
  <p:sldIdLst>
    <p:sldId id="400" r:id="rId2"/>
    <p:sldId id="833" r:id="rId3"/>
    <p:sldId id="401" r:id="rId4"/>
    <p:sldId id="402" r:id="rId5"/>
    <p:sldId id="403" r:id="rId6"/>
    <p:sldId id="404" r:id="rId7"/>
    <p:sldId id="405" r:id="rId8"/>
    <p:sldId id="406" r:id="rId9"/>
    <p:sldId id="407" r:id="rId10"/>
    <p:sldId id="408" r:id="rId11"/>
    <p:sldId id="409" r:id="rId12"/>
    <p:sldId id="410" r:id="rId13"/>
    <p:sldId id="411" r:id="rId14"/>
    <p:sldId id="412" r:id="rId15"/>
    <p:sldId id="413" r:id="rId16"/>
    <p:sldId id="414" r:id="rId17"/>
    <p:sldId id="415" r:id="rId18"/>
    <p:sldId id="416" r:id="rId19"/>
    <p:sldId id="417" r:id="rId20"/>
    <p:sldId id="418" r:id="rId21"/>
    <p:sldId id="419" r:id="rId22"/>
    <p:sldId id="420" r:id="rId23"/>
    <p:sldId id="421" r:id="rId24"/>
    <p:sldId id="422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>
        <p:scale>
          <a:sx n="80" d="100"/>
          <a:sy n="80" d="100"/>
        </p:scale>
        <p:origin x="-72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9D0BE0-2EDB-48D2-8056-FC928A1A3D46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728F77-653F-45C0-86C9-D07D81D04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528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4" y="2514601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4" y="4777381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1" y="4323812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452954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4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4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31781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3244141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50" y="609600"/>
            <a:ext cx="839392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5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4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8" y="31781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3244141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2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491172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4" y="498308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50" y="609600"/>
            <a:ext cx="839392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8" y="491172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4" y="498308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4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491172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4" y="498308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3" y="627407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7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6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4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4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31781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3244141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787784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4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30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5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787784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4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90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4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491172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4" y="498308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2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5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6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3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4" y="6135810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4" y="787784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902" y="950026"/>
            <a:ext cx="9752012" cy="4987635"/>
          </a:xfrm>
        </p:spPr>
        <p:txBody>
          <a:bodyPr anchor="t">
            <a:noAutofit/>
          </a:bodyPr>
          <a:lstStyle/>
          <a:p>
            <a:pPr algn="ctr" rtl="1">
              <a:lnSpc>
                <a:spcPct val="150000"/>
              </a:lnSpc>
            </a:pPr>
            <a:r>
              <a:rPr lang="fa-IR" sz="3200" dirty="0" smtClean="0">
                <a:solidFill>
                  <a:srgbClr val="C00000"/>
                </a:solidFill>
                <a:cs typeface="B Titr" pitchFamily="2" charset="-78"/>
              </a:rPr>
              <a:t>مجموعه آزمون های درس آزمون های روان شناختی (1)</a:t>
            </a:r>
            <a:r>
              <a:rPr lang="fa-IR" sz="2000" dirty="0" smtClean="0">
                <a:solidFill>
                  <a:schemeClr val="tx1"/>
                </a:solidFill>
                <a:cs typeface="B Titr" pitchFamily="2" charset="-78"/>
              </a:rPr>
              <a:t/>
            </a:r>
            <a:br>
              <a:rPr lang="fa-IR" sz="2000" dirty="0" smtClean="0">
                <a:solidFill>
                  <a:schemeClr val="tx1"/>
                </a:solidFill>
                <a:cs typeface="B Titr" pitchFamily="2" charset="-78"/>
              </a:rPr>
            </a:br>
            <a:r>
              <a:rPr lang="fa-IR" sz="2000" dirty="0" smtClean="0">
                <a:solidFill>
                  <a:schemeClr val="tx1"/>
                </a:solidFill>
                <a:cs typeface="B Titr" pitchFamily="2" charset="-78"/>
              </a:rPr>
              <a:t>شامل: </a:t>
            </a:r>
            <a:br>
              <a:rPr lang="fa-IR" sz="2000" dirty="0" smtClean="0">
                <a:solidFill>
                  <a:schemeClr val="tx1"/>
                </a:solidFill>
                <a:cs typeface="B Titr" pitchFamily="2" charset="-78"/>
              </a:rPr>
            </a:br>
            <a:r>
              <a:rPr lang="fa-IR" sz="2000" dirty="0" smtClean="0">
                <a:solidFill>
                  <a:schemeClr val="tx1"/>
                </a:solidFill>
                <a:cs typeface="B Titr" pitchFamily="2" charset="-78"/>
              </a:rPr>
              <a:t>مبانی نظری آزمون های روانی</a:t>
            </a:r>
            <a:br>
              <a:rPr lang="fa-IR" sz="2000" dirty="0" smtClean="0">
                <a:solidFill>
                  <a:schemeClr val="tx1"/>
                </a:solidFill>
                <a:cs typeface="B Titr" pitchFamily="2" charset="-78"/>
              </a:rPr>
            </a:br>
            <a:r>
              <a:rPr lang="fa-IR" sz="2000" dirty="0" smtClean="0">
                <a:solidFill>
                  <a:schemeClr val="tx1"/>
                </a:solidFill>
                <a:cs typeface="B Titr" pitchFamily="2" charset="-78"/>
              </a:rPr>
              <a:t>آزمون هوش ریون کودکان</a:t>
            </a:r>
            <a:br>
              <a:rPr lang="fa-IR" sz="2000" dirty="0" smtClean="0">
                <a:solidFill>
                  <a:schemeClr val="tx1"/>
                </a:solidFill>
                <a:cs typeface="B Titr" pitchFamily="2" charset="-78"/>
              </a:rPr>
            </a:br>
            <a:r>
              <a:rPr lang="fa-IR" sz="2000" dirty="0" smtClean="0">
                <a:solidFill>
                  <a:schemeClr val="tx1"/>
                </a:solidFill>
                <a:cs typeface="B Titr" pitchFamily="2" charset="-78"/>
              </a:rPr>
              <a:t>آزمون هوش ریون نوجوانان و بزرگسالان</a:t>
            </a:r>
            <a:br>
              <a:rPr lang="fa-IR" sz="2000" dirty="0" smtClean="0">
                <a:solidFill>
                  <a:schemeClr val="tx1"/>
                </a:solidFill>
                <a:cs typeface="B Titr" pitchFamily="2" charset="-78"/>
              </a:rPr>
            </a:br>
            <a:r>
              <a:rPr lang="fa-IR" sz="2000" dirty="0" smtClean="0">
                <a:solidFill>
                  <a:schemeClr val="tx1"/>
                </a:solidFill>
                <a:cs typeface="B Titr" pitchFamily="2" charset="-78"/>
              </a:rPr>
              <a:t>آزمون هوش کتل</a:t>
            </a:r>
            <a:br>
              <a:rPr lang="fa-IR" sz="2000" dirty="0" smtClean="0">
                <a:solidFill>
                  <a:schemeClr val="tx1"/>
                </a:solidFill>
                <a:cs typeface="B Titr" pitchFamily="2" charset="-78"/>
              </a:rPr>
            </a:br>
            <a:r>
              <a:rPr lang="fa-IR" sz="2000" dirty="0" smtClean="0">
                <a:solidFill>
                  <a:schemeClr val="tx1"/>
                </a:solidFill>
                <a:cs typeface="B Titr" pitchFamily="2" charset="-78"/>
              </a:rPr>
              <a:t>آزمون بندر-گشتالت</a:t>
            </a:r>
            <a:br>
              <a:rPr lang="fa-IR" sz="2000" dirty="0" smtClean="0">
                <a:solidFill>
                  <a:schemeClr val="tx1"/>
                </a:solidFill>
                <a:cs typeface="B Titr" pitchFamily="2" charset="-78"/>
              </a:rPr>
            </a:br>
            <a:r>
              <a:rPr lang="fa-IR" sz="2000" dirty="0" smtClean="0">
                <a:solidFill>
                  <a:schemeClr val="tx1"/>
                </a:solidFill>
                <a:cs typeface="B Titr" pitchFamily="2" charset="-78"/>
              </a:rPr>
              <a:t>آزمون نقاشی آدمک گودیناف</a:t>
            </a:r>
            <a:br>
              <a:rPr lang="fa-IR" sz="2000" dirty="0" smtClean="0">
                <a:solidFill>
                  <a:schemeClr val="tx1"/>
                </a:solidFill>
                <a:cs typeface="B Titr" pitchFamily="2" charset="-78"/>
              </a:rPr>
            </a:br>
            <a:r>
              <a:rPr lang="fa-IR" sz="2000" dirty="0" smtClean="0">
                <a:solidFill>
                  <a:schemeClr val="tx1"/>
                </a:solidFill>
                <a:cs typeface="B Titr" pitchFamily="2" charset="-78"/>
              </a:rPr>
              <a:t/>
            </a:r>
            <a:br>
              <a:rPr lang="fa-IR" sz="2000" dirty="0" smtClean="0">
                <a:solidFill>
                  <a:schemeClr val="tx1"/>
                </a:solidFill>
                <a:cs typeface="B Titr" pitchFamily="2" charset="-78"/>
              </a:rPr>
            </a:br>
            <a:r>
              <a:rPr lang="fa-IR" sz="2000" dirty="0">
                <a:solidFill>
                  <a:schemeClr val="tx1"/>
                </a:solidFill>
                <a:cs typeface="B Titr" pitchFamily="2" charset="-78"/>
              </a:rPr>
              <a:t/>
            </a:r>
            <a:br>
              <a:rPr lang="fa-IR" sz="2000" dirty="0">
                <a:solidFill>
                  <a:schemeClr val="tx1"/>
                </a:solidFill>
                <a:cs typeface="B Titr" pitchFamily="2" charset="-78"/>
              </a:rPr>
            </a:br>
            <a:r>
              <a:rPr lang="fa-IR" sz="2000" dirty="0" smtClean="0">
                <a:cs typeface="B Titr" pitchFamily="2" charset="-78"/>
              </a:rPr>
              <a:t/>
            </a:r>
            <a:br>
              <a:rPr lang="fa-IR" sz="2000" dirty="0" smtClean="0">
                <a:cs typeface="B Titr" pitchFamily="2" charset="-78"/>
              </a:rPr>
            </a:br>
            <a:endParaRPr lang="en-US" sz="1600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72577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Tm="6785">
        <p14:flash/>
      </p:transition>
    </mc:Choice>
    <mc:Fallback xmlns="">
      <p:transition spd="slow" advTm="678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fa-IR" sz="2800" dirty="0">
                <a:solidFill>
                  <a:srgbClr val="C00000"/>
                </a:solidFill>
                <a:cs typeface="B Titr" pitchFamily="2" charset="-78"/>
              </a:rPr>
              <a:t>تاریخچه آزمون هاي رواني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9433" y="2133600"/>
            <a:ext cx="9355179" cy="377762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lvl="0" indent="0" algn="just" rtl="1">
              <a:lnSpc>
                <a:spcPct val="200000"/>
              </a:lnSpc>
              <a:spcBef>
                <a:spcPts val="0"/>
              </a:spcBef>
              <a:buClrTx/>
              <a:buNone/>
            </a:pPr>
            <a:r>
              <a:rPr lang="fa-IR" sz="2400" b="1" dirty="0">
                <a:solidFill>
                  <a:prstClr val="black"/>
                </a:solidFill>
                <a:cs typeface="B Zar" pitchFamily="2" charset="-78"/>
              </a:rPr>
              <a:t>همچنين او از پيشگامان روشهاي آماري براي تجزيه و تحليل نتايج تحقيقات مربوط به تفاوت هاي فردي  بود. </a:t>
            </a:r>
          </a:p>
          <a:p>
            <a:pPr marL="0" lvl="0" indent="0" algn="just" rtl="1">
              <a:lnSpc>
                <a:spcPct val="200000"/>
              </a:lnSpc>
              <a:spcBef>
                <a:spcPts val="0"/>
              </a:spcBef>
              <a:buClrTx/>
              <a:buNone/>
            </a:pPr>
            <a:r>
              <a:rPr lang="fa-IR" sz="2400" b="1" dirty="0">
                <a:solidFill>
                  <a:prstClr val="black"/>
                </a:solidFill>
                <a:cs typeface="B Zar" pitchFamily="2" charset="-78"/>
              </a:rPr>
              <a:t>به علاوه او براي جمع</a:t>
            </a:r>
            <a:r>
              <a:rPr lang="en-US" sz="2400" b="1" dirty="0">
                <a:solidFill>
                  <a:prstClr val="black"/>
                </a:solidFill>
                <a:cs typeface="B Zar" pitchFamily="2" charset="-78"/>
              </a:rPr>
              <a:t> </a:t>
            </a:r>
            <a:r>
              <a:rPr lang="fa-IR" sz="2400" b="1" dirty="0">
                <a:solidFill>
                  <a:prstClr val="black"/>
                </a:solidFill>
                <a:cs typeface="B Zar" pitchFamily="2" charset="-78"/>
              </a:rPr>
              <a:t>آوري اطلاعات در زمينه تحقيقات خود براي اولين بار از روش پرسشنامه و تداعي آزاد استفاده کرد</a:t>
            </a:r>
          </a:p>
          <a:p>
            <a:pPr algn="r" rtl="1">
              <a:lnSpc>
                <a:spcPct val="2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08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39833" y="3150395"/>
            <a:ext cx="8442963" cy="226278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fa-IR" b="1" dirty="0" smtClean="0">
                <a:solidFill>
                  <a:srgbClr val="C00000"/>
                </a:solidFill>
                <a:cs typeface="B Zar" panose="00000400000000000000" pitchFamily="2" charset="-78"/>
              </a:rPr>
              <a:t>ویژگی های اساسی آزمون ها</a:t>
            </a:r>
            <a:endParaRPr lang="en-US" b="1" dirty="0">
              <a:solidFill>
                <a:srgbClr val="C00000"/>
              </a:solidFill>
              <a:cs typeface="B Zar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51315" y="3621975"/>
            <a:ext cx="9153299" cy="228168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AutoShape 2" descr="آزمون نئو : آزمون روانشناختی برای ارزیابی جامع شخصیت | پرسونالوژ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312" y="782196"/>
            <a:ext cx="8526483" cy="2368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586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4526" y="624110"/>
            <a:ext cx="8911687" cy="78559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/>
            <a:r>
              <a:rPr lang="fa-IR" b="1" dirty="0" smtClean="0">
                <a:solidFill>
                  <a:srgbClr val="C00000"/>
                </a:solidFill>
                <a:cs typeface="B Titr" pitchFamily="2" charset="-78"/>
              </a:rPr>
              <a:t>روایی</a:t>
            </a:r>
            <a:endParaRPr lang="fa-IR" b="1" dirty="0">
              <a:solidFill>
                <a:srgbClr val="C00000"/>
              </a:solidFill>
              <a:cs typeface="B Titr" pitchFamily="2" charset="-78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159001" y="1589310"/>
            <a:ext cx="9586912" cy="23770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 rtl="1"/>
            <a:r>
              <a:rPr lang="fa-IR" sz="2400" b="1" dirty="0" smtClean="0">
                <a:cs typeface="B Zar" pitchFamily="2" charset="-78"/>
              </a:rPr>
              <a:t>روایی آزمون به </a:t>
            </a:r>
            <a:r>
              <a:rPr lang="fa-IR" sz="2400" b="1" dirty="0">
                <a:cs typeface="B Zar" pitchFamily="2" charset="-78"/>
              </a:rPr>
              <a:t>ارتباط منطقی، بین پرسش‌های آزمون و مطلب مورد سنجش اشاره دارد. </a:t>
            </a:r>
            <a:endParaRPr lang="fa-IR" sz="2400" b="1" dirty="0" smtClean="0">
              <a:cs typeface="B Zar" pitchFamily="2" charset="-78"/>
            </a:endParaRPr>
          </a:p>
          <a:p>
            <a:pPr algn="just" rtl="1"/>
            <a:r>
              <a:rPr lang="fa-IR" sz="2400" b="1" dirty="0" smtClean="0">
                <a:cs typeface="B Zar" pitchFamily="2" charset="-78"/>
              </a:rPr>
              <a:t>وقتی </a:t>
            </a:r>
            <a:r>
              <a:rPr lang="fa-IR" sz="2400" b="1" dirty="0">
                <a:cs typeface="B Zar" pitchFamily="2" charset="-78"/>
              </a:rPr>
              <a:t>گفته می‌شود آزمون، روایی دارد به این معنا است که پرسش‌های آزمون به‌طور دقیق آنچه را که مورد نظر می‌باشد، می‌سنجد</a:t>
            </a:r>
            <a:r>
              <a:rPr lang="fa-IR" sz="2400" b="1" dirty="0" smtClean="0">
                <a:cs typeface="B Zar" pitchFamily="2" charset="-78"/>
              </a:rPr>
              <a:t>.</a:t>
            </a:r>
          </a:p>
          <a:p>
            <a:pPr algn="just" rtl="1"/>
            <a:r>
              <a:rPr lang="fa-IR" sz="2400" b="1" dirty="0" smtClean="0">
                <a:cs typeface="B Zar" pitchFamily="2" charset="-78"/>
              </a:rPr>
              <a:t> روایی جنبه‌های </a:t>
            </a:r>
            <a:r>
              <a:rPr lang="fa-IR" sz="2400" b="1" dirty="0">
                <a:cs typeface="B Zar" pitchFamily="2" charset="-78"/>
              </a:rPr>
              <a:t>مختلف دارد و ارتباط بین پرسش و آزمودنی با توجه به کلیه جنبه‌های آن حاصل می‌شود. در صورتی که این ارتباط وجود نداشته باشد </a:t>
            </a:r>
            <a:r>
              <a:rPr lang="fa-IR" sz="2400" b="1" dirty="0" smtClean="0">
                <a:cs typeface="B Zar" pitchFamily="2" charset="-78"/>
              </a:rPr>
              <a:t>روایی به </a:t>
            </a:r>
            <a:r>
              <a:rPr lang="fa-IR" sz="2400" b="1" dirty="0">
                <a:cs typeface="B Zar" pitchFamily="2" charset="-78"/>
              </a:rPr>
              <a:t>وجود نمی‌آید.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7564" y="4251368"/>
            <a:ext cx="8372104" cy="24123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1118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6" y="624112"/>
            <a:ext cx="8911687" cy="101468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a-IR" sz="5400" b="1" dirty="0" smtClean="0">
                <a:solidFill>
                  <a:srgbClr val="C00000"/>
                </a:solidFill>
                <a:cs typeface="B Zar" panose="00000400000000000000" pitchFamily="2" charset="-78"/>
              </a:rPr>
              <a:t>پایایی</a:t>
            </a:r>
            <a:endParaRPr lang="en-US" sz="5400" b="1" dirty="0">
              <a:solidFill>
                <a:srgbClr val="C00000"/>
              </a:solidFill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4708" y="2173184"/>
            <a:ext cx="10179904" cy="373803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Zar" panose="00000400000000000000" pitchFamily="2" charset="-78"/>
              </a:rPr>
              <a:t>پایایی آزمون به ثبات در اندازه گیری اشاره دارد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Zar" panose="00000400000000000000" pitchFamily="2" charset="-78"/>
              </a:rPr>
              <a:t>یک آزمون پایا  در اندازه گیری های مکرر از ثبات لازم برخوردار است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Zar" panose="00000400000000000000" pitchFamily="2" charset="-78"/>
              </a:rPr>
              <a:t>مثلا اگر هوش یک فرد را با آزمون هوش ریون اندازه بگیریم  و بهره هوشی 110 را نشان دهد، این نتیجه در دفعات متعدد اجرا باید یا ثابت یا تغییرات نامحسوسی داشته باشد</a:t>
            </a:r>
            <a:endParaRPr lang="en-US" sz="2800" b="1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7264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 algn="ctr" rtl="1">
              <a:lnSpc>
                <a:spcPct val="150000"/>
              </a:lnSpc>
              <a:spcBef>
                <a:spcPts val="0"/>
              </a:spcBef>
            </a:pPr>
            <a:r>
              <a:rPr lang="fa-IR" sz="2800" b="1" dirty="0">
                <a:solidFill>
                  <a:srgbClr val="C00000"/>
                </a:solidFill>
                <a:cs typeface="B Zar" pitchFamily="2" charset="-78"/>
              </a:rPr>
              <a:t>هر سنجشی مبتنی بر سه رکن است:</a:t>
            </a:r>
            <a:br>
              <a:rPr lang="fa-IR" sz="2800" b="1" dirty="0">
                <a:solidFill>
                  <a:srgbClr val="C00000"/>
                </a:solidFill>
                <a:cs typeface="B Zar" pitchFamily="2" charset="-78"/>
              </a:rPr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8797" y="2133600"/>
            <a:ext cx="9865817" cy="377762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lvl="0" indent="0" algn="just" rtl="1">
              <a:lnSpc>
                <a:spcPct val="200000"/>
              </a:lnSpc>
              <a:spcBef>
                <a:spcPts val="0"/>
              </a:spcBef>
              <a:buClrTx/>
              <a:buNone/>
            </a:pPr>
            <a:r>
              <a:rPr lang="fa-IR" sz="2800" b="1" dirty="0" smtClean="0">
                <a:solidFill>
                  <a:prstClr val="black"/>
                </a:solidFill>
                <a:cs typeface="B Zar" pitchFamily="2" charset="-78"/>
              </a:rPr>
              <a:t>الگویی </a:t>
            </a:r>
            <a:r>
              <a:rPr lang="fa-IR" sz="2800" b="1" dirty="0">
                <a:solidFill>
                  <a:prstClr val="black"/>
                </a:solidFill>
                <a:cs typeface="B Zar" pitchFamily="2" charset="-78"/>
              </a:rPr>
              <a:t>برای چگونگی ارایه دانش و توسعه شایستگی در یک حیطه محتوایی توسط یادگیرنده،تکالیف یا موقعیت هایی که بررسی عملکرد یادگیرنده را ممکن می سازد </a:t>
            </a:r>
            <a:r>
              <a:rPr lang="fa-IR" sz="2800" b="1" dirty="0" smtClean="0">
                <a:solidFill>
                  <a:prstClr val="black"/>
                </a:solidFill>
                <a:cs typeface="B Zar" pitchFamily="2" charset="-78"/>
              </a:rPr>
              <a:t>و</a:t>
            </a:r>
            <a:r>
              <a:rPr lang="en-US" sz="2800" b="1" dirty="0" smtClean="0">
                <a:solidFill>
                  <a:prstClr val="black"/>
                </a:solidFill>
                <a:cs typeface="B Zar" pitchFamily="2" charset="-78"/>
              </a:rPr>
              <a:t> </a:t>
            </a:r>
            <a:r>
              <a:rPr lang="fa-IR" sz="2800" b="1" dirty="0" smtClean="0">
                <a:solidFill>
                  <a:prstClr val="black"/>
                </a:solidFill>
                <a:cs typeface="B Zar" pitchFamily="2" charset="-78"/>
              </a:rPr>
              <a:t>روش </a:t>
            </a:r>
            <a:r>
              <a:rPr lang="fa-IR" sz="2800" b="1" dirty="0">
                <a:solidFill>
                  <a:prstClr val="black"/>
                </a:solidFill>
                <a:cs typeface="B Zar" pitchFamily="2" charset="-78"/>
              </a:rPr>
              <a:t>تفسیر استنباط کردن از شواهد مربوط به عملکرد</a:t>
            </a:r>
            <a:r>
              <a:rPr lang="fa-IR" sz="2800" dirty="0">
                <a:solidFill>
                  <a:prstClr val="black"/>
                </a:solidFill>
                <a:cs typeface="B Zar" pitchFamily="2" charset="-78"/>
              </a:rPr>
              <a:t>.</a:t>
            </a:r>
          </a:p>
          <a:p>
            <a:pPr algn="r" rtl="1">
              <a:lnSpc>
                <a:spcPct val="200000"/>
              </a:lnSpc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8062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4526" y="624110"/>
            <a:ext cx="8911687" cy="78559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/>
            <a:r>
              <a:rPr lang="fa-IR" dirty="0" smtClean="0">
                <a:solidFill>
                  <a:srgbClr val="C00000"/>
                </a:solidFill>
                <a:cs typeface="B Titr" pitchFamily="2" charset="-78"/>
              </a:rPr>
              <a:t>اندازه </a:t>
            </a:r>
            <a:r>
              <a:rPr lang="fa-IR" dirty="0">
                <a:solidFill>
                  <a:srgbClr val="C00000"/>
                </a:solidFill>
                <a:cs typeface="B Titr" pitchFamily="2" charset="-78"/>
              </a:rPr>
              <a:t>گیری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70892" y="1488831"/>
            <a:ext cx="10175021" cy="431506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 rtl="1">
              <a:lnSpc>
                <a:spcPct val="150000"/>
              </a:lnSpc>
            </a:pPr>
            <a:r>
              <a:rPr lang="fa-IR" sz="2400" b="1" dirty="0">
                <a:cs typeface="B Zar" pitchFamily="2" charset="-78"/>
              </a:rPr>
              <a:t>در </a:t>
            </a:r>
            <a:r>
              <a:rPr lang="fa-IR" sz="2400" b="1" dirty="0" smtClean="0">
                <a:cs typeface="B Zar" pitchFamily="2" charset="-78"/>
              </a:rPr>
              <a:t>اندازه گيري </a:t>
            </a:r>
            <a:r>
              <a:rPr lang="fa-IR" sz="2400" b="1" dirty="0">
                <a:cs typeface="B Zar" pitchFamily="2" charset="-78"/>
              </a:rPr>
              <a:t>هيچگونه قضاوتي دربارهي نتايج به دست آمده صورت </a:t>
            </a:r>
            <a:r>
              <a:rPr lang="fa-IR" sz="2400" b="1" dirty="0" smtClean="0">
                <a:cs typeface="B Zar" pitchFamily="2" charset="-78"/>
              </a:rPr>
              <a:t>نمی گیرد</a:t>
            </a:r>
          </a:p>
          <a:p>
            <a:pPr algn="just" rtl="1">
              <a:lnSpc>
                <a:spcPct val="150000"/>
              </a:lnSpc>
            </a:pPr>
            <a:r>
              <a:rPr lang="fa-IR" sz="2400" b="1" dirty="0" smtClean="0">
                <a:cs typeface="B Zar" pitchFamily="2" charset="-78"/>
              </a:rPr>
              <a:t> اندازه گیری يعني </a:t>
            </a:r>
            <a:r>
              <a:rPr lang="fa-IR" sz="2400" b="1" dirty="0">
                <a:cs typeface="B Zar" pitchFamily="2" charset="-78"/>
              </a:rPr>
              <a:t>اختصاص دادن اعداد به افراد، به شيوه اي </a:t>
            </a:r>
            <a:r>
              <a:rPr lang="fa-IR" sz="2400" b="1" dirty="0" smtClean="0">
                <a:cs typeface="B Zar" pitchFamily="2" charset="-78"/>
              </a:rPr>
              <a:t>منظم براي </a:t>
            </a:r>
            <a:r>
              <a:rPr lang="fa-IR" sz="2400" b="1" dirty="0">
                <a:cs typeface="B Zar" pitchFamily="2" charset="-78"/>
              </a:rPr>
              <a:t>نشان دادن ويژگيهاي آنان</a:t>
            </a:r>
            <a:r>
              <a:rPr lang="fa-IR" sz="2400" b="1" dirty="0" smtClean="0">
                <a:cs typeface="B Zar" pitchFamily="2" charset="-78"/>
              </a:rPr>
              <a:t>.</a:t>
            </a:r>
          </a:p>
          <a:p>
            <a:pPr algn="just" rtl="1">
              <a:lnSpc>
                <a:spcPct val="150000"/>
              </a:lnSpc>
            </a:pPr>
            <a:r>
              <a:rPr lang="fa-IR" sz="2400" b="1" dirty="0" smtClean="0">
                <a:cs typeface="B Zar" pitchFamily="2" charset="-78"/>
              </a:rPr>
              <a:t> </a:t>
            </a:r>
            <a:r>
              <a:rPr lang="fa-IR" sz="2400" b="1" dirty="0">
                <a:cs typeface="B Zar" pitchFamily="2" charset="-78"/>
              </a:rPr>
              <a:t>اين اعداد براساس </a:t>
            </a:r>
            <a:r>
              <a:rPr lang="fa-IR" sz="2400" b="1" dirty="0" smtClean="0">
                <a:cs typeface="B Zar" pitchFamily="2" charset="-78"/>
              </a:rPr>
              <a:t>شيوه اي </a:t>
            </a:r>
            <a:r>
              <a:rPr lang="fa-IR" sz="2400" b="1" dirty="0">
                <a:cs typeface="B Zar" pitchFamily="2" charset="-78"/>
              </a:rPr>
              <a:t>بسيار دقيق و قابل تكرار به افراد اختصاص داده </a:t>
            </a:r>
            <a:r>
              <a:rPr lang="fa-IR" sz="2400" b="1" dirty="0" smtClean="0">
                <a:cs typeface="B Zar" pitchFamily="2" charset="-78"/>
              </a:rPr>
              <a:t>مي شود.</a:t>
            </a:r>
          </a:p>
          <a:p>
            <a:pPr algn="just" rtl="1">
              <a:lnSpc>
                <a:spcPct val="150000"/>
              </a:lnSpc>
            </a:pPr>
            <a:r>
              <a:rPr lang="fa-IR" sz="2400" b="1" dirty="0" smtClean="0">
                <a:cs typeface="B Zar" pitchFamily="2" charset="-78"/>
              </a:rPr>
              <a:t> </a:t>
            </a:r>
            <a:r>
              <a:rPr lang="fa-IR" sz="2400" b="1" dirty="0">
                <a:cs typeface="B Zar" pitchFamily="2" charset="-78"/>
              </a:rPr>
              <a:t>اندازه گيري براي مقايسه </a:t>
            </a:r>
            <a:r>
              <a:rPr lang="fa-IR" sz="2400" b="1" dirty="0" smtClean="0">
                <a:cs typeface="B Zar" pitchFamily="2" charset="-78"/>
              </a:rPr>
              <a:t>ي  تعدادي </a:t>
            </a:r>
            <a:r>
              <a:rPr lang="fa-IR" sz="2400" b="1" dirty="0">
                <a:cs typeface="B Zar" pitchFamily="2" charset="-78"/>
              </a:rPr>
              <a:t>از افراد از لحاظ يك ويژگي معين مورد استفاده قرار </a:t>
            </a:r>
            <a:r>
              <a:rPr lang="fa-IR" sz="2400" b="1" dirty="0" smtClean="0">
                <a:cs typeface="B Zar" pitchFamily="2" charset="-78"/>
              </a:rPr>
              <a:t>مي گيرد</a:t>
            </a:r>
            <a:endParaRPr lang="fa-IR" sz="2400" b="1" dirty="0">
              <a:cs typeface="B Zar" pitchFamily="2" charset="-78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0892" y="5130142"/>
            <a:ext cx="10175021" cy="1563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3961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4" y="3918857"/>
            <a:ext cx="8906101" cy="154379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a-IR" b="1" dirty="0" smtClean="0">
                <a:cs typeface="B Zar" panose="00000400000000000000" pitchFamily="2" charset="-78"/>
              </a:rPr>
              <a:t>تقسیم بندی آزمون ها</a:t>
            </a:r>
            <a:endParaRPr lang="en-US" b="1" dirty="0">
              <a:cs typeface="B Zar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183" y="985652"/>
            <a:ext cx="7897091" cy="2363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825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4526" y="624110"/>
            <a:ext cx="8911687" cy="78559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/>
            <a:r>
              <a:rPr lang="fa-IR" sz="3200" dirty="0">
                <a:solidFill>
                  <a:srgbClr val="0070C0"/>
                </a:solidFill>
                <a:cs typeface="B Titr" pitchFamily="2" charset="-78"/>
              </a:rPr>
              <a:t>تقسیم بندی آزمون های روانی از دیدگاه مختلف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893195" y="1456403"/>
            <a:ext cx="9852719" cy="46118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 rtl="1">
              <a:lnSpc>
                <a:spcPct val="150000"/>
              </a:lnSpc>
            </a:pPr>
            <a:r>
              <a:rPr lang="fa-IR" sz="2800" b="1" dirty="0" smtClean="0">
                <a:cs typeface="B Zar" pitchFamily="2" charset="-78"/>
              </a:rPr>
              <a:t>آزمون‌های </a:t>
            </a:r>
            <a:r>
              <a:rPr lang="fa-IR" sz="2800" b="1" dirty="0">
                <a:cs typeface="B Zar" pitchFamily="2" charset="-78"/>
              </a:rPr>
              <a:t>روانی را می‌توان با توجه به </a:t>
            </a:r>
            <a:r>
              <a:rPr lang="fa-IR" sz="2800" b="1" dirty="0" smtClean="0">
                <a:cs typeface="B Zar" pitchFamily="2" charset="-78"/>
              </a:rPr>
              <a:t>ویژگی هایی </a:t>
            </a:r>
            <a:r>
              <a:rPr lang="fa-IR" sz="2800" b="1" dirty="0">
                <a:cs typeface="B Zar" pitchFamily="2" charset="-78"/>
              </a:rPr>
              <a:t>که دارند به روش‌های مختلف طبقه بندی کرد. </a:t>
            </a:r>
            <a:endParaRPr lang="fa-IR" sz="2800" b="1" dirty="0" smtClean="0">
              <a:cs typeface="B Zar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800" b="1" dirty="0" smtClean="0">
                <a:cs typeface="B Zar" pitchFamily="2" charset="-78"/>
              </a:rPr>
              <a:t>برای </a:t>
            </a:r>
            <a:r>
              <a:rPr lang="fa-IR" sz="2800" b="1" dirty="0">
                <a:cs typeface="B Zar" pitchFamily="2" charset="-78"/>
              </a:rPr>
              <a:t>مثال می‌توان آنها را از </a:t>
            </a:r>
            <a:r>
              <a:rPr lang="fa-IR" sz="2800" b="1" dirty="0" smtClean="0">
                <a:cs typeface="B Zar" pitchFamily="2" charset="-78"/>
              </a:rPr>
              <a:t>لحاظ:</a:t>
            </a:r>
          </a:p>
          <a:p>
            <a:pPr algn="just" rtl="1">
              <a:lnSpc>
                <a:spcPct val="150000"/>
              </a:lnSpc>
            </a:pPr>
            <a:r>
              <a:rPr lang="fa-IR" sz="2800" b="1" dirty="0" smtClean="0">
                <a:cs typeface="B Zar" pitchFamily="2" charset="-78"/>
              </a:rPr>
              <a:t> </a:t>
            </a:r>
            <a:r>
              <a:rPr lang="fa-IR" sz="2800" b="1" dirty="0">
                <a:cs typeface="B Zar" pitchFamily="2" charset="-78"/>
              </a:rPr>
              <a:t>استاندارد بودن یا غیراستاندارد بودن </a:t>
            </a:r>
            <a:endParaRPr lang="fa-IR" sz="2800" b="1" dirty="0" smtClean="0">
              <a:cs typeface="B Zar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800" b="1" dirty="0" smtClean="0">
                <a:cs typeface="B Zar" pitchFamily="2" charset="-78"/>
              </a:rPr>
              <a:t> </a:t>
            </a:r>
            <a:r>
              <a:rPr lang="fa-IR" sz="2800" b="1" dirty="0">
                <a:cs typeface="B Zar" pitchFamily="2" charset="-78"/>
              </a:rPr>
              <a:t>فردی یا گروهی بودن </a:t>
            </a:r>
            <a:endParaRPr lang="fa-IR" sz="2800" b="1" dirty="0" smtClean="0">
              <a:cs typeface="B Zar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800" b="1" dirty="0" smtClean="0">
                <a:cs typeface="B Zar" pitchFamily="2" charset="-78"/>
              </a:rPr>
              <a:t>آزمون </a:t>
            </a:r>
            <a:r>
              <a:rPr lang="fa-IR" sz="2800" b="1" dirty="0">
                <a:cs typeface="B Zar" pitchFamily="2" charset="-78"/>
              </a:rPr>
              <a:t>سرعت یا قدرت بودن </a:t>
            </a:r>
            <a:endParaRPr lang="fa-IR" sz="2800" b="1" dirty="0" smtClean="0">
              <a:cs typeface="B Zar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800" b="1" dirty="0" smtClean="0">
                <a:cs typeface="B Zar" pitchFamily="2" charset="-78"/>
              </a:rPr>
              <a:t> </a:t>
            </a:r>
            <a:r>
              <a:rPr lang="fa-IR" sz="2800" b="1" dirty="0">
                <a:cs typeface="B Zar" pitchFamily="2" charset="-78"/>
              </a:rPr>
              <a:t>آزمون کارایی یا شخصیت بودن و … طبقه بندی کرد. </a:t>
            </a:r>
            <a:endParaRPr lang="fa-IR" sz="2800" dirty="0">
              <a:cs typeface="B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96978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 algn="ctr" rtl="1">
              <a:lnSpc>
                <a:spcPct val="150000"/>
              </a:lnSpc>
              <a:spcBef>
                <a:spcPts val="0"/>
              </a:spcBef>
            </a:pPr>
            <a:r>
              <a:rPr lang="fa-IR" sz="2800" b="1" dirty="0">
                <a:solidFill>
                  <a:srgbClr val="C00000"/>
                </a:solidFill>
                <a:cs typeface="B Zar" pitchFamily="2" charset="-78"/>
              </a:rPr>
              <a:t>آزمون‌های استاندارد در برابر آزمون‌های غیراستاندارد</a:t>
            </a:r>
            <a:br>
              <a:rPr lang="fa-IR" sz="2800" b="1" dirty="0">
                <a:solidFill>
                  <a:srgbClr val="C00000"/>
                </a:solidFill>
                <a:cs typeface="B Zar" pitchFamily="2" charset="-78"/>
              </a:rPr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1294" y="2133600"/>
            <a:ext cx="9913319" cy="377762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lvl="0" indent="0" algn="just" rtl="1">
              <a:lnSpc>
                <a:spcPct val="200000"/>
              </a:lnSpc>
              <a:spcBef>
                <a:spcPts val="0"/>
              </a:spcBef>
              <a:buClrTx/>
              <a:buNone/>
            </a:pPr>
            <a:r>
              <a:rPr lang="fa-IR" sz="2400" b="1" dirty="0" smtClean="0">
                <a:solidFill>
                  <a:prstClr val="black"/>
                </a:solidFill>
                <a:cs typeface="B Zar" pitchFamily="2" charset="-78"/>
              </a:rPr>
              <a:t>آزمون‌های </a:t>
            </a:r>
            <a:r>
              <a:rPr lang="fa-IR" sz="2400" b="1" dirty="0">
                <a:solidFill>
                  <a:prstClr val="black"/>
                </a:solidFill>
                <a:cs typeface="B Zar" pitchFamily="2" charset="-78"/>
              </a:rPr>
              <a:t>استاندارد بر اساس دستورالعمل خاص و به شیوه یکسان افراد نمره گذاری و تفسیر می‌شوند و برای تفسیر نمره آزمودنی در آزمون استاندارد شده هنجارهایی براساس عملکرد گروه نمونه وسیعی از آزمودنی فراهم شده است که نمره آزمودنی با آن مقایسه و موقعیت او نسبت به گروه هنجار تعیین می‌شود</a:t>
            </a:r>
            <a:r>
              <a:rPr lang="fa-IR" sz="2400" dirty="0">
                <a:solidFill>
                  <a:prstClr val="black"/>
                </a:solidFill>
                <a:cs typeface="B Zar" pitchFamily="2" charset="-78"/>
              </a:rPr>
              <a:t>.</a:t>
            </a:r>
          </a:p>
          <a:p>
            <a:pPr algn="r" rtl="1">
              <a:lnSpc>
                <a:spcPct val="2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98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r"/>
            <a:r>
              <a:rPr lang="fa-IR" sz="2800" b="1" dirty="0">
                <a:solidFill>
                  <a:srgbClr val="C00000"/>
                </a:solidFill>
                <a:cs typeface="B Zar" pitchFamily="2" charset="-78"/>
              </a:rPr>
              <a:t>آزمون‌های استاندارد در برابر آزمون‌های غیراستاندارد</a:t>
            </a:r>
            <a:br>
              <a:rPr lang="fa-IR" sz="2800" b="1" dirty="0">
                <a:solidFill>
                  <a:srgbClr val="C00000"/>
                </a:solidFill>
                <a:cs typeface="B Zar" pitchFamily="2" charset="-78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7553" y="2133600"/>
            <a:ext cx="9557059" cy="377762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r" rtl="1">
              <a:lnSpc>
                <a:spcPct val="150000"/>
              </a:lnSpc>
            </a:pPr>
            <a:r>
              <a:rPr lang="fa-IR" sz="2800" b="1" dirty="0">
                <a:solidFill>
                  <a:prstClr val="black"/>
                </a:solidFill>
                <a:cs typeface="B Zar" pitchFamily="2" charset="-78"/>
              </a:rPr>
              <a:t>در مقابل این آزمون آزمون‌های غیراستاندارد قرار دارند که به روش‌های غیر علمی ساختار شده‌اند و برای ارزشیابی و سنجش‌های غیر رسمی ‌بکار می‌روند. </a:t>
            </a:r>
            <a:endParaRPr lang="en-US" sz="2800" b="1" dirty="0" smtClean="0">
              <a:solidFill>
                <a:prstClr val="black"/>
              </a:solidFill>
              <a:cs typeface="B Zar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solidFill>
                  <a:prstClr val="black"/>
                </a:solidFill>
                <a:cs typeface="B Zar" pitchFamily="2" charset="-78"/>
              </a:rPr>
              <a:t>انواعی </a:t>
            </a:r>
            <a:r>
              <a:rPr lang="fa-IR" sz="2800" b="1" dirty="0">
                <a:solidFill>
                  <a:prstClr val="black"/>
                </a:solidFill>
                <a:cs typeface="B Zar" pitchFamily="2" charset="-78"/>
              </a:rPr>
              <a:t>از آزمون‌هایی که توسط معلم‌ها برای ارزیابی دانش آموزان ساخته می‌شود از این نوع آزمون غیراستاندارد هستند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36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902" y="950027"/>
            <a:ext cx="9752012" cy="2766950"/>
          </a:xfrm>
        </p:spPr>
        <p:txBody>
          <a:bodyPr anchor="t">
            <a:normAutofit fontScale="90000"/>
          </a:bodyPr>
          <a:lstStyle/>
          <a:p>
            <a:pPr algn="ctr" rtl="1">
              <a:lnSpc>
                <a:spcPct val="150000"/>
              </a:lnSpc>
            </a:pPr>
            <a:r>
              <a:rPr lang="fa-IR" sz="4400" dirty="0" smtClean="0">
                <a:solidFill>
                  <a:srgbClr val="C00000"/>
                </a:solidFill>
                <a:cs typeface="B Titr" pitchFamily="2" charset="-78"/>
              </a:rPr>
              <a:t>مبانی نظری آزمون های روانی</a:t>
            </a:r>
            <a:r>
              <a:rPr lang="en-US" sz="4400" dirty="0" smtClean="0">
                <a:solidFill>
                  <a:schemeClr val="tx1"/>
                </a:solidFill>
                <a:cs typeface="B Titr" pitchFamily="2" charset="-78"/>
              </a:rPr>
              <a:t/>
            </a:r>
            <a:br>
              <a:rPr lang="en-US" sz="4400" dirty="0" smtClean="0">
                <a:solidFill>
                  <a:schemeClr val="tx1"/>
                </a:solidFill>
                <a:cs typeface="B Titr" pitchFamily="2" charset="-78"/>
              </a:rPr>
            </a:br>
            <a:r>
              <a:rPr lang="fa-IR" sz="4400" dirty="0" smtClean="0">
                <a:solidFill>
                  <a:schemeClr val="tx1"/>
                </a:solidFill>
                <a:cs typeface="B Titr" pitchFamily="2" charset="-78"/>
              </a:rPr>
              <a:t>دکتر رضا برومند</a:t>
            </a:r>
            <a:br>
              <a:rPr lang="fa-IR" sz="4400" dirty="0" smtClean="0">
                <a:solidFill>
                  <a:schemeClr val="tx1"/>
                </a:solidFill>
                <a:cs typeface="B Titr" pitchFamily="2" charset="-78"/>
              </a:rPr>
            </a:br>
            <a:r>
              <a:rPr lang="fa-IR" sz="4400" dirty="0">
                <a:solidFill>
                  <a:schemeClr val="tx1"/>
                </a:solidFill>
                <a:cs typeface="B Titr" pitchFamily="2" charset="-78"/>
              </a:rPr>
              <a:t/>
            </a:r>
            <a:br>
              <a:rPr lang="fa-IR" sz="4400" dirty="0">
                <a:solidFill>
                  <a:schemeClr val="tx1"/>
                </a:solidFill>
                <a:cs typeface="B Titr" pitchFamily="2" charset="-78"/>
              </a:rPr>
            </a:br>
            <a:r>
              <a:rPr lang="fa-IR" sz="4400" dirty="0" smtClean="0">
                <a:cs typeface="B Titr" pitchFamily="2" charset="-78"/>
              </a:rPr>
              <a:t/>
            </a:r>
            <a:br>
              <a:rPr lang="fa-IR" sz="4400" dirty="0" smtClean="0">
                <a:cs typeface="B Titr" pitchFamily="2" charset="-78"/>
              </a:rPr>
            </a:br>
            <a:endParaRPr lang="en-US" sz="3200" dirty="0">
              <a:cs typeface="B Titr" pitchFamily="2" charset="-78"/>
            </a:endParaRPr>
          </a:p>
        </p:txBody>
      </p:sp>
      <p:pic>
        <p:nvPicPr>
          <p:cNvPr id="2050" name="Picture 2" descr="بازار کار و آزمون‌های روان‌شناختی (بخش دوم) - ویرگول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744" y="3916240"/>
            <a:ext cx="8222925" cy="1722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096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Tm="6785">
        <p14:flash/>
      </p:transition>
    </mc:Choice>
    <mc:Fallback xmlns="">
      <p:transition spd="slow" advTm="678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fa-IR" sz="2800" b="1" dirty="0">
                <a:solidFill>
                  <a:srgbClr val="C00000"/>
                </a:solidFill>
                <a:cs typeface="B Zar" pitchFamily="2" charset="-78"/>
              </a:rPr>
              <a:t>آزمون‌های استاندارد در برابر آزمون‌های غیراستاندارد</a:t>
            </a:r>
            <a:br>
              <a:rPr lang="fa-IR" sz="2800" b="1" dirty="0">
                <a:solidFill>
                  <a:srgbClr val="C00000"/>
                </a:solidFill>
                <a:cs typeface="B Zar" pitchFamily="2" charset="-78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lvl="0" indent="0" algn="just" rtl="1">
              <a:lnSpc>
                <a:spcPct val="150000"/>
              </a:lnSpc>
              <a:spcBef>
                <a:spcPts val="0"/>
              </a:spcBef>
              <a:buClrTx/>
              <a:buNone/>
            </a:pPr>
            <a:r>
              <a:rPr lang="fa-IR" sz="2800" b="1" dirty="0">
                <a:solidFill>
                  <a:prstClr val="black"/>
                </a:solidFill>
                <a:cs typeface="B Zar" pitchFamily="2" charset="-78"/>
              </a:rPr>
              <a:t>این آزمون‌ها اعتبار ندارند و نتایج آنها را نمی‌توان به عنوان توانایی‌ها و ویژگی‌های واقعی در نظر گرفت</a:t>
            </a:r>
            <a:r>
              <a:rPr lang="fa-IR" sz="2800" b="1" dirty="0" smtClean="0">
                <a:solidFill>
                  <a:prstClr val="black"/>
                </a:solidFill>
                <a:cs typeface="B Zar" pitchFamily="2" charset="-78"/>
              </a:rPr>
              <a:t>.</a:t>
            </a:r>
            <a:endParaRPr lang="en-US" sz="2800" b="1" dirty="0" smtClean="0">
              <a:solidFill>
                <a:prstClr val="black"/>
              </a:solidFill>
              <a:cs typeface="B Zar" pitchFamily="2" charset="-78"/>
            </a:endParaRPr>
          </a:p>
          <a:p>
            <a:pPr marL="0" lvl="0" indent="0" algn="just" rtl="1">
              <a:lnSpc>
                <a:spcPct val="150000"/>
              </a:lnSpc>
              <a:spcBef>
                <a:spcPts val="0"/>
              </a:spcBef>
              <a:buClrTx/>
              <a:buNone/>
            </a:pPr>
            <a:r>
              <a:rPr lang="fa-IR" sz="2800" b="1" dirty="0" smtClean="0">
                <a:solidFill>
                  <a:prstClr val="black"/>
                </a:solidFill>
                <a:cs typeface="B Zar" pitchFamily="2" charset="-78"/>
              </a:rPr>
              <a:t> </a:t>
            </a:r>
            <a:r>
              <a:rPr lang="fa-IR" sz="2800" b="1" dirty="0">
                <a:solidFill>
                  <a:prstClr val="black"/>
                </a:solidFill>
                <a:cs typeface="B Zar" pitchFamily="2" charset="-78"/>
              </a:rPr>
              <a:t>این طبقه بندی مرز بین آزمون‌های روان شناختی و غیرروان شناختی است.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09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 algn="ctr" rtl="1">
              <a:lnSpc>
                <a:spcPct val="150000"/>
              </a:lnSpc>
              <a:spcBef>
                <a:spcPts val="0"/>
              </a:spcBef>
            </a:pPr>
            <a:r>
              <a:rPr lang="fa-IR" b="1" dirty="0">
                <a:solidFill>
                  <a:srgbClr val="C00000"/>
                </a:solidFill>
                <a:cs typeface="B Zar" pitchFamily="2" charset="-78"/>
              </a:rPr>
              <a:t>آزمون‌های کارایی در برابر آزمون‌های شخصیت</a:t>
            </a:r>
            <a:r>
              <a:rPr lang="fa-IR" sz="2400" b="1" dirty="0">
                <a:solidFill>
                  <a:prstClr val="black"/>
                </a:solidFill>
                <a:cs typeface="B Zar" pitchFamily="2" charset="-78"/>
              </a:rPr>
              <a:t/>
            </a:r>
            <a:br>
              <a:rPr lang="fa-IR" sz="2400" b="1" dirty="0">
                <a:solidFill>
                  <a:prstClr val="black"/>
                </a:solidFill>
                <a:cs typeface="B Zar" pitchFamily="2" charset="-78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7108" y="2101932"/>
            <a:ext cx="10027504" cy="380929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lvl="0" indent="0" algn="just" rtl="1">
              <a:lnSpc>
                <a:spcPct val="200000"/>
              </a:lnSpc>
              <a:spcBef>
                <a:spcPts val="0"/>
              </a:spcBef>
              <a:buClrTx/>
              <a:buNone/>
            </a:pPr>
            <a:r>
              <a:rPr lang="fa-IR" sz="2400" b="1" dirty="0" smtClean="0">
                <a:solidFill>
                  <a:prstClr val="black"/>
                </a:solidFill>
                <a:cs typeface="B Zar" pitchFamily="2" charset="-78"/>
              </a:rPr>
              <a:t>با </a:t>
            </a:r>
            <a:r>
              <a:rPr lang="fa-IR" sz="2400" b="1" dirty="0">
                <a:solidFill>
                  <a:prstClr val="black"/>
                </a:solidFill>
                <a:cs typeface="B Zar" pitchFamily="2" charset="-78"/>
              </a:rPr>
              <a:t>وجود آنکه آزمون‌های استاندارد انواع مختلفی را شامل می‌شوند ولی می‌توان اکثر آنها را در دو گروه آزمون‌های کارایی و آزمون‌های شخصیت طبقه بندی کرد. </a:t>
            </a:r>
            <a:endParaRPr lang="fa-IR" sz="2400" b="1" dirty="0" smtClean="0">
              <a:solidFill>
                <a:prstClr val="black"/>
              </a:solidFill>
              <a:cs typeface="B Zar" pitchFamily="2" charset="-78"/>
            </a:endParaRPr>
          </a:p>
          <a:p>
            <a:pPr marL="0" lvl="0" indent="0" algn="just" rtl="1">
              <a:lnSpc>
                <a:spcPct val="200000"/>
              </a:lnSpc>
              <a:spcBef>
                <a:spcPts val="0"/>
              </a:spcBef>
              <a:buClrTx/>
              <a:buNone/>
            </a:pPr>
            <a:r>
              <a:rPr lang="fa-IR" sz="2400" b="1" dirty="0" smtClean="0">
                <a:solidFill>
                  <a:prstClr val="black"/>
                </a:solidFill>
                <a:cs typeface="B Zar" pitchFamily="2" charset="-78"/>
              </a:rPr>
              <a:t>آزمون‌های </a:t>
            </a:r>
            <a:r>
              <a:rPr lang="fa-IR" sz="2400" b="1" dirty="0">
                <a:solidFill>
                  <a:prstClr val="black"/>
                </a:solidFill>
                <a:cs typeface="B Zar" pitchFamily="2" charset="-78"/>
              </a:rPr>
              <a:t>کارایی شامل انواع آزمون‌های هوشی ، آزمون‌های استعداد و آزمون‌های پیشرفت </a:t>
            </a:r>
            <a:r>
              <a:rPr lang="fa-IR" sz="2400" b="1" dirty="0" smtClean="0">
                <a:solidFill>
                  <a:prstClr val="black"/>
                </a:solidFill>
                <a:cs typeface="B Zar" pitchFamily="2" charset="-78"/>
              </a:rPr>
              <a:t>می‌شوند</a:t>
            </a:r>
          </a:p>
          <a:p>
            <a:pPr marL="0" lvl="0" indent="0" algn="just" rtl="1">
              <a:lnSpc>
                <a:spcPct val="200000"/>
              </a:lnSpc>
              <a:spcBef>
                <a:spcPts val="0"/>
              </a:spcBef>
              <a:buClrTx/>
              <a:buNone/>
            </a:pPr>
            <a:r>
              <a:rPr lang="fa-IR" sz="2400" b="1" dirty="0" smtClean="0">
                <a:solidFill>
                  <a:prstClr val="black"/>
                </a:solidFill>
                <a:cs typeface="B Zar" pitchFamily="2" charset="-78"/>
              </a:rPr>
              <a:t>آزمون‌های </a:t>
            </a:r>
            <a:r>
              <a:rPr lang="fa-IR" sz="2400" b="1" dirty="0">
                <a:solidFill>
                  <a:prstClr val="black"/>
                </a:solidFill>
                <a:cs typeface="B Zar" pitchFamily="2" charset="-78"/>
              </a:rPr>
              <a:t>شخصیت انواعی از آزمون‌های فرافکن و آزمون‌های </a:t>
            </a:r>
            <a:r>
              <a:rPr lang="fa-IR" sz="2400" b="1" dirty="0" smtClean="0">
                <a:solidFill>
                  <a:prstClr val="black"/>
                </a:solidFill>
                <a:cs typeface="B Zar" pitchFamily="2" charset="-78"/>
              </a:rPr>
              <a:t>پرسشنامه‌ای یا مدادکاغذی </a:t>
            </a:r>
            <a:r>
              <a:rPr lang="fa-IR" sz="2400" b="1" dirty="0">
                <a:solidFill>
                  <a:prstClr val="black"/>
                </a:solidFill>
                <a:cs typeface="B Zar" pitchFamily="2" charset="-78"/>
              </a:rPr>
              <a:t>را دربر </a:t>
            </a:r>
            <a:r>
              <a:rPr lang="fa-IR" sz="2400" b="1" dirty="0" smtClean="0">
                <a:solidFill>
                  <a:prstClr val="black"/>
                </a:solidFill>
                <a:cs typeface="B Zar" pitchFamily="2" charset="-78"/>
              </a:rPr>
              <a:t>می‌گیرد.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4773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 algn="ctr" rtl="1">
              <a:lnSpc>
                <a:spcPct val="150000"/>
              </a:lnSpc>
              <a:spcBef>
                <a:spcPts val="0"/>
              </a:spcBef>
            </a:pPr>
            <a:r>
              <a:rPr lang="fa-IR" sz="2400" b="1" dirty="0">
                <a:solidFill>
                  <a:srgbClr val="C00000"/>
                </a:solidFill>
                <a:cs typeface="B Zar" pitchFamily="2" charset="-78"/>
              </a:rPr>
              <a:t>آز</a:t>
            </a:r>
            <a:r>
              <a:rPr lang="fa-IR" sz="3200" b="1" dirty="0">
                <a:solidFill>
                  <a:srgbClr val="C00000"/>
                </a:solidFill>
                <a:cs typeface="B Zar" pitchFamily="2" charset="-78"/>
              </a:rPr>
              <a:t>مون‌های سرعت در برابر آزمون‌های قدرت</a:t>
            </a:r>
            <a:br>
              <a:rPr lang="fa-IR" sz="3200" b="1" dirty="0">
                <a:solidFill>
                  <a:srgbClr val="C00000"/>
                </a:solidFill>
                <a:cs typeface="B Zar" pitchFamily="2" charset="-78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3" y="2133600"/>
            <a:ext cx="8716097" cy="377762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lvl="0" indent="0" algn="just" rtl="1">
              <a:lnSpc>
                <a:spcPct val="150000"/>
              </a:lnSpc>
              <a:spcBef>
                <a:spcPts val="0"/>
              </a:spcBef>
              <a:buClrTx/>
              <a:buNone/>
            </a:pPr>
            <a:r>
              <a:rPr lang="fa-IR" sz="2400" b="1" dirty="0">
                <a:solidFill>
                  <a:prstClr val="black"/>
                </a:solidFill>
                <a:cs typeface="B Zar" pitchFamily="2" charset="-78"/>
              </a:rPr>
              <a:t>آزمون سرعت آزمونی است که آزمودنی باید در زمانی محدود و معین هر اندازه که می‌تواند به سوال‌های آن پاسخ دهد. </a:t>
            </a:r>
            <a:endParaRPr lang="en-US" sz="2400" b="1" dirty="0">
              <a:solidFill>
                <a:prstClr val="black"/>
              </a:solidFill>
              <a:cs typeface="B Zar" pitchFamily="2" charset="-78"/>
            </a:endParaRPr>
          </a:p>
          <a:p>
            <a:pPr marL="0" lvl="0" indent="0" algn="just" rtl="1">
              <a:lnSpc>
                <a:spcPct val="150000"/>
              </a:lnSpc>
              <a:spcBef>
                <a:spcPts val="0"/>
              </a:spcBef>
              <a:buClrTx/>
              <a:buNone/>
            </a:pPr>
            <a:r>
              <a:rPr lang="fa-IR" sz="2400" b="1" dirty="0">
                <a:solidFill>
                  <a:prstClr val="black"/>
                </a:solidFill>
                <a:cs typeface="B Zar" pitchFamily="2" charset="-78"/>
              </a:rPr>
              <a:t>آزمون‌های دقت و توجه از این نوع هستند. </a:t>
            </a:r>
          </a:p>
          <a:p>
            <a:pPr marL="0" lvl="0" indent="0" algn="just" rtl="1">
              <a:lnSpc>
                <a:spcPct val="150000"/>
              </a:lnSpc>
              <a:spcBef>
                <a:spcPts val="0"/>
              </a:spcBef>
              <a:buClrTx/>
              <a:buNone/>
            </a:pPr>
            <a:r>
              <a:rPr lang="fa-IR" sz="2400" b="1" dirty="0">
                <a:solidFill>
                  <a:prstClr val="black"/>
                </a:solidFill>
                <a:cs typeface="B Zar" pitchFamily="2" charset="-78"/>
              </a:rPr>
              <a:t>از طرف دیگر آزمونی آزمون قدرت است که در آن آزمودنی باید در زمان غیرمحدود یا در زمان نسبتا زیاد وسعت دانش و میزان درک و فهم و مهارت خود را در پاسخ دادن به پرسش‌ها نشان دهد.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84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fa-IR" sz="2200" b="1" dirty="0">
                <a:solidFill>
                  <a:srgbClr val="C00000"/>
                </a:solidFill>
                <a:cs typeface="B Zar" pitchFamily="2" charset="-78"/>
              </a:rPr>
              <a:t>آز</a:t>
            </a:r>
            <a:r>
              <a:rPr lang="fa-IR" sz="2900" b="1" dirty="0">
                <a:solidFill>
                  <a:srgbClr val="C00000"/>
                </a:solidFill>
                <a:cs typeface="B Zar" pitchFamily="2" charset="-78"/>
              </a:rPr>
              <a:t>مون‌های سرعت در برابر آزمون‌های قدرت</a:t>
            </a:r>
            <a:br>
              <a:rPr lang="fa-IR" sz="2900" b="1" dirty="0">
                <a:solidFill>
                  <a:srgbClr val="C00000"/>
                </a:solidFill>
                <a:cs typeface="B Zar" pitchFamily="2" charset="-78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lvl="0" indent="0" algn="just" rtl="1">
              <a:lnSpc>
                <a:spcPct val="150000"/>
              </a:lnSpc>
              <a:spcBef>
                <a:spcPts val="0"/>
              </a:spcBef>
              <a:buClrTx/>
              <a:buNone/>
            </a:pPr>
            <a:r>
              <a:rPr lang="fa-IR" sz="2400" b="1" dirty="0">
                <a:solidFill>
                  <a:prstClr val="black"/>
                </a:solidFill>
                <a:cs typeface="B Zar" pitchFamily="2" charset="-78"/>
              </a:rPr>
              <a:t>این آزمون‌ها از آسان به مشکل تنظیم می‌شوند، در حالی که در آزمون سرعت سطح دشواری همه سوال‌ها تقریبا یکسان است. </a:t>
            </a:r>
          </a:p>
          <a:p>
            <a:pPr marL="0" lvl="0" indent="0" algn="just" rtl="1">
              <a:lnSpc>
                <a:spcPct val="150000"/>
              </a:lnSpc>
              <a:spcBef>
                <a:spcPts val="0"/>
              </a:spcBef>
              <a:buClrTx/>
              <a:buNone/>
            </a:pPr>
            <a:r>
              <a:rPr lang="fa-IR" sz="2400" b="1" dirty="0">
                <a:solidFill>
                  <a:prstClr val="black"/>
                </a:solidFill>
                <a:cs typeface="B Zar" pitchFamily="2" charset="-78"/>
              </a:rPr>
              <a:t>آزمون‌های کارایی از نوع آزمون‌های قدرت به شمار می‌آیند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00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0670" y="624110"/>
            <a:ext cx="9853943" cy="128089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 algn="ctr" rtl="1">
              <a:lnSpc>
                <a:spcPct val="150000"/>
              </a:lnSpc>
              <a:spcBef>
                <a:spcPts val="0"/>
              </a:spcBef>
            </a:pPr>
            <a:r>
              <a:rPr lang="fa-IR" b="1" dirty="0">
                <a:solidFill>
                  <a:srgbClr val="C00000"/>
                </a:solidFill>
                <a:cs typeface="B Zar" pitchFamily="2" charset="-78"/>
              </a:rPr>
              <a:t>آزمون‌های گروهی در برابر آزمون‌های فردی</a:t>
            </a:r>
            <a:br>
              <a:rPr lang="fa-IR" b="1" dirty="0">
                <a:solidFill>
                  <a:srgbClr val="C00000"/>
                </a:solidFill>
                <a:cs typeface="B Zar" pitchFamily="2" charset="-78"/>
              </a:rPr>
            </a:b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4337" y="2133600"/>
            <a:ext cx="9910275" cy="377762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lvl="0" indent="0" algn="just" rtl="1">
              <a:lnSpc>
                <a:spcPct val="200000"/>
              </a:lnSpc>
              <a:spcBef>
                <a:spcPts val="0"/>
              </a:spcBef>
              <a:buClrTx/>
              <a:buNone/>
            </a:pPr>
            <a:r>
              <a:rPr lang="fa-IR" sz="2400" b="1" dirty="0" smtClean="0">
                <a:solidFill>
                  <a:prstClr val="black"/>
                </a:solidFill>
                <a:cs typeface="B Zar" pitchFamily="2" charset="-78"/>
              </a:rPr>
              <a:t>صرف </a:t>
            </a:r>
            <a:r>
              <a:rPr lang="fa-IR" sz="2400" b="1" dirty="0">
                <a:solidFill>
                  <a:prstClr val="black"/>
                </a:solidFill>
                <a:cs typeface="B Zar" pitchFamily="2" charset="-78"/>
              </a:rPr>
              <a:t>نظر از نوع آزمون (کارآیی ، شخصیت ، سرعت و قدرت) آزمونی که فقط یک نفر آزمودنی را در یک زمان معین آزمون کند آزمون فردی است. </a:t>
            </a:r>
            <a:endParaRPr lang="fa-IR" sz="2400" b="1" dirty="0" smtClean="0">
              <a:solidFill>
                <a:prstClr val="black"/>
              </a:solidFill>
              <a:cs typeface="B Zar" pitchFamily="2" charset="-78"/>
            </a:endParaRPr>
          </a:p>
          <a:p>
            <a:pPr marL="0" lvl="0" indent="0" algn="just" rtl="1">
              <a:lnSpc>
                <a:spcPct val="200000"/>
              </a:lnSpc>
              <a:spcBef>
                <a:spcPts val="0"/>
              </a:spcBef>
              <a:buClrTx/>
              <a:buNone/>
            </a:pPr>
            <a:r>
              <a:rPr lang="fa-IR" sz="2400" b="1" dirty="0" smtClean="0">
                <a:solidFill>
                  <a:prstClr val="black"/>
                </a:solidFill>
                <a:cs typeface="B Zar" pitchFamily="2" charset="-78"/>
              </a:rPr>
              <a:t>آزمون </a:t>
            </a:r>
            <a:r>
              <a:rPr lang="fa-IR" sz="2400" b="1" dirty="0">
                <a:solidFill>
                  <a:prstClr val="black"/>
                </a:solidFill>
                <a:cs typeface="B Zar" pitchFamily="2" charset="-78"/>
              </a:rPr>
              <a:t>هوشی وکسلر</a:t>
            </a:r>
            <a:r>
              <a:rPr lang="en-US" sz="2400" b="1" dirty="0">
                <a:solidFill>
                  <a:prstClr val="black"/>
                </a:solidFill>
                <a:cs typeface="B Zar" pitchFamily="2" charset="-78"/>
              </a:rPr>
              <a:t> </a:t>
            </a:r>
            <a:r>
              <a:rPr lang="fa-IR" sz="2400" b="1" dirty="0">
                <a:solidFill>
                  <a:prstClr val="black"/>
                </a:solidFill>
                <a:cs typeface="B Zar" pitchFamily="2" charset="-78"/>
              </a:rPr>
              <a:t>آزمون </a:t>
            </a:r>
            <a:r>
              <a:rPr lang="fa-IR" sz="2400" b="1" dirty="0" smtClean="0">
                <a:solidFill>
                  <a:prstClr val="black"/>
                </a:solidFill>
                <a:cs typeface="B Zar" pitchFamily="2" charset="-78"/>
              </a:rPr>
              <a:t>رور </a:t>
            </a:r>
            <a:r>
              <a:rPr lang="fa-IR" sz="2400" b="1" dirty="0">
                <a:solidFill>
                  <a:prstClr val="black"/>
                </a:solidFill>
                <a:cs typeface="B Zar" pitchFamily="2" charset="-78"/>
              </a:rPr>
              <a:t>شاخ</a:t>
            </a:r>
            <a:r>
              <a:rPr lang="en-US" sz="2400" b="1" dirty="0">
                <a:solidFill>
                  <a:prstClr val="black"/>
                </a:solidFill>
                <a:cs typeface="B Zar" pitchFamily="2" charset="-78"/>
              </a:rPr>
              <a:t> </a:t>
            </a:r>
            <a:r>
              <a:rPr lang="fa-IR" sz="2400" b="1" dirty="0">
                <a:solidFill>
                  <a:prstClr val="black"/>
                </a:solidFill>
                <a:cs typeface="B Zar" pitchFamily="2" charset="-78"/>
              </a:rPr>
              <a:t>نمونه‌هایی از آزمون‌های فردی هستند. </a:t>
            </a:r>
            <a:endParaRPr lang="fa-IR" sz="2400" b="1" dirty="0" smtClean="0">
              <a:solidFill>
                <a:prstClr val="black"/>
              </a:solidFill>
              <a:cs typeface="B Zar" pitchFamily="2" charset="-78"/>
            </a:endParaRPr>
          </a:p>
          <a:p>
            <a:pPr marL="0" lvl="0" indent="0" algn="just" rtl="1">
              <a:lnSpc>
                <a:spcPct val="200000"/>
              </a:lnSpc>
              <a:spcBef>
                <a:spcPts val="0"/>
              </a:spcBef>
              <a:buClrTx/>
              <a:buNone/>
            </a:pPr>
            <a:r>
              <a:rPr lang="fa-IR" sz="2400" b="1" dirty="0" smtClean="0">
                <a:solidFill>
                  <a:prstClr val="black"/>
                </a:solidFill>
                <a:cs typeface="B Zar" pitchFamily="2" charset="-78"/>
              </a:rPr>
              <a:t>از </a:t>
            </a:r>
            <a:r>
              <a:rPr lang="fa-IR" sz="2400" b="1" dirty="0">
                <a:solidFill>
                  <a:prstClr val="black"/>
                </a:solidFill>
                <a:cs typeface="B Zar" pitchFamily="2" charset="-78"/>
              </a:rPr>
              <a:t>سوی دیگر آزمونی که در هر جلسه در مورد گروهی از افراد قابل اجرا است آزمون گروهی نامیده می‌شود، مانند آزمون </a:t>
            </a:r>
            <a:r>
              <a:rPr lang="fa-IR" sz="2400" b="1" dirty="0" smtClean="0">
                <a:solidFill>
                  <a:prstClr val="black"/>
                </a:solidFill>
                <a:cs typeface="B Zar" pitchFamily="2" charset="-78"/>
              </a:rPr>
              <a:t>هوش </a:t>
            </a:r>
            <a:r>
              <a:rPr lang="fa-IR" sz="2400" b="1" dirty="0">
                <a:solidFill>
                  <a:prstClr val="black"/>
                </a:solidFill>
                <a:cs typeface="B Zar" pitchFamily="2" charset="-78"/>
              </a:rPr>
              <a:t>ریون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4526" y="624110"/>
            <a:ext cx="8911687" cy="78559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rtl="1"/>
            <a:r>
              <a:rPr lang="fa-IR" dirty="0">
                <a:cs typeface="B Titr" pitchFamily="2" charset="-78"/>
              </a:rPr>
              <a:t>تعریف آزمون روانی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50018" y="1505062"/>
            <a:ext cx="9286047" cy="426634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 rtl="1">
              <a:lnSpc>
                <a:spcPct val="200000"/>
              </a:lnSpc>
            </a:pPr>
            <a:r>
              <a:rPr lang="fa-IR" sz="2400" b="1" dirty="0">
                <a:cs typeface="B Zar" pitchFamily="2" charset="-78"/>
              </a:rPr>
              <a:t>آ</a:t>
            </a:r>
            <a:r>
              <a:rPr lang="fa-IR" sz="2400" b="1" dirty="0" smtClean="0">
                <a:cs typeface="B Zar" pitchFamily="2" charset="-78"/>
              </a:rPr>
              <a:t>زمون </a:t>
            </a:r>
            <a:r>
              <a:rPr lang="fa-IR" sz="2400" b="1" dirty="0">
                <a:cs typeface="B Zar" pitchFamily="2" charset="-78"/>
              </a:rPr>
              <a:t>روانی، وسیله‌ای است </a:t>
            </a:r>
            <a:r>
              <a:rPr lang="fa-IR" sz="2400" b="1" dirty="0">
                <a:solidFill>
                  <a:srgbClr val="FF0000"/>
                </a:solidFill>
                <a:cs typeface="B Zar" pitchFamily="2" charset="-78"/>
              </a:rPr>
              <a:t>عینی </a:t>
            </a:r>
            <a:r>
              <a:rPr lang="fa-IR" sz="2400" b="1" dirty="0">
                <a:cs typeface="B Zar" pitchFamily="2" charset="-78"/>
              </a:rPr>
              <a:t>و </a:t>
            </a:r>
            <a:r>
              <a:rPr lang="fa-IR" sz="2400" b="1" dirty="0">
                <a:solidFill>
                  <a:srgbClr val="FF0000"/>
                </a:solidFill>
                <a:cs typeface="B Zar" pitchFamily="2" charset="-78"/>
              </a:rPr>
              <a:t>استاندارد</a:t>
            </a:r>
            <a:r>
              <a:rPr lang="fa-IR" sz="2400" b="1" dirty="0">
                <a:cs typeface="B Zar" pitchFamily="2" charset="-78"/>
              </a:rPr>
              <a:t> شده که برای اندازه‌گیری نمونه‌ای از </a:t>
            </a:r>
            <a:r>
              <a:rPr lang="fa-IR" sz="2400" b="1" dirty="0">
                <a:solidFill>
                  <a:srgbClr val="FF0000"/>
                </a:solidFill>
                <a:cs typeface="B Zar" pitchFamily="2" charset="-78"/>
              </a:rPr>
              <a:t>رفتار یا خصایص آدمی </a:t>
            </a:r>
            <a:r>
              <a:rPr lang="fa-IR" sz="2400" b="1" dirty="0">
                <a:cs typeface="B Zar" pitchFamily="2" charset="-78"/>
              </a:rPr>
              <a:t>به‌کار می‌رود. </a:t>
            </a:r>
            <a:endParaRPr lang="fa-IR" sz="2400" b="1" dirty="0" smtClean="0">
              <a:cs typeface="B Zar" pitchFamily="2" charset="-78"/>
            </a:endParaRPr>
          </a:p>
          <a:p>
            <a:pPr algn="just" rtl="1">
              <a:lnSpc>
                <a:spcPct val="200000"/>
              </a:lnSpc>
            </a:pPr>
            <a:r>
              <a:rPr lang="fa-IR" sz="2400" b="1" dirty="0" smtClean="0">
                <a:cs typeface="B Zar" pitchFamily="2" charset="-78"/>
              </a:rPr>
              <a:t>در </a:t>
            </a:r>
            <a:r>
              <a:rPr lang="fa-IR" sz="2400" b="1" dirty="0">
                <a:cs typeface="B Zar" pitchFamily="2" charset="-78"/>
              </a:rPr>
              <a:t>این تعریف، منظور از </a:t>
            </a:r>
            <a:r>
              <a:rPr lang="fa-IR" sz="2400" b="1" dirty="0">
                <a:solidFill>
                  <a:srgbClr val="FF0000"/>
                </a:solidFill>
                <a:cs typeface="B Zar" pitchFamily="2" charset="-78"/>
              </a:rPr>
              <a:t>"عینی" </a:t>
            </a:r>
            <a:r>
              <a:rPr lang="fa-IR" sz="2400" b="1" dirty="0">
                <a:cs typeface="B Zar" pitchFamily="2" charset="-78"/>
              </a:rPr>
              <a:t>آن است که روش اجرا، نمره دادن و تعبیر و تفسیر نتایج آزمون بر اساس قواعدی معین و مشخص صورت می‌گیرد و قضاوت و نظر شخصی در آنها بی‌تاثیر </a:t>
            </a:r>
            <a:r>
              <a:rPr lang="fa-IR" sz="2400" b="1" dirty="0" smtClean="0">
                <a:cs typeface="B Zar" pitchFamily="2" charset="-78"/>
              </a:rPr>
              <a:t>است.</a:t>
            </a:r>
          </a:p>
          <a:p>
            <a:pPr algn="just" rtl="1">
              <a:lnSpc>
                <a:spcPct val="200000"/>
              </a:lnSpc>
            </a:pPr>
            <a:endParaRPr lang="en-US" sz="2400" b="1" dirty="0">
              <a:cs typeface="B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97563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fa-IR" dirty="0">
                <a:solidFill>
                  <a:srgbClr val="FF0000"/>
                </a:solidFill>
                <a:cs typeface="B Titr" pitchFamily="2" charset="-78"/>
              </a:rPr>
              <a:t>تعریف آزمون روانی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lvl="0" algn="r" rtl="1">
              <a:lnSpc>
                <a:spcPct val="150000"/>
              </a:lnSpc>
              <a:buClr>
                <a:srgbClr val="A53010"/>
              </a:buClr>
            </a:pPr>
            <a:r>
              <a:rPr lang="fa-IR" sz="2800" b="1" dirty="0">
                <a:solidFill>
                  <a:prstClr val="black"/>
                </a:solidFill>
                <a:cs typeface="B Zar" pitchFamily="2" charset="-78"/>
              </a:rPr>
              <a:t>برای هر آزمون دستورالعمل خاصی در </a:t>
            </a:r>
            <a:r>
              <a:rPr lang="fa-IR" sz="2800" b="1" dirty="0" smtClean="0">
                <a:solidFill>
                  <a:prstClr val="black"/>
                </a:solidFill>
                <a:cs typeface="B Zar" pitchFamily="2" charset="-78"/>
              </a:rPr>
              <a:t>مورد</a:t>
            </a:r>
            <a:r>
              <a:rPr lang="en-US" sz="2800" b="1" dirty="0" smtClean="0">
                <a:solidFill>
                  <a:prstClr val="black"/>
                </a:solidFill>
                <a:cs typeface="B Zar" pitchFamily="2" charset="-78"/>
              </a:rPr>
              <a:t>:</a:t>
            </a:r>
          </a:p>
          <a:p>
            <a:pPr lvl="0" algn="r" rtl="1">
              <a:lnSpc>
                <a:spcPct val="150000"/>
              </a:lnSpc>
              <a:buClr>
                <a:srgbClr val="A53010"/>
              </a:buClr>
            </a:pPr>
            <a:r>
              <a:rPr lang="fa-IR" sz="2800" b="1" dirty="0" smtClean="0">
                <a:solidFill>
                  <a:prstClr val="black"/>
                </a:solidFill>
                <a:cs typeface="B Zar" pitchFamily="2" charset="-78"/>
              </a:rPr>
              <a:t> </a:t>
            </a:r>
            <a:r>
              <a:rPr lang="fa-IR" sz="2800" b="1" dirty="0">
                <a:solidFill>
                  <a:prstClr val="black"/>
                </a:solidFill>
                <a:cs typeface="B Zar" pitchFamily="2" charset="-78"/>
              </a:rPr>
              <a:t>نحوه </a:t>
            </a:r>
            <a:r>
              <a:rPr lang="fa-IR" sz="2800" b="1" dirty="0" smtClean="0">
                <a:solidFill>
                  <a:prstClr val="black"/>
                </a:solidFill>
                <a:cs typeface="B Zar" pitchFamily="2" charset="-78"/>
              </a:rPr>
              <a:t>اجرا</a:t>
            </a:r>
            <a:endParaRPr lang="en-US" sz="2800" b="1" dirty="0" smtClean="0">
              <a:solidFill>
                <a:prstClr val="black"/>
              </a:solidFill>
              <a:cs typeface="B Zar" pitchFamily="2" charset="-78"/>
            </a:endParaRPr>
          </a:p>
          <a:p>
            <a:pPr lvl="0" algn="r" rtl="1">
              <a:lnSpc>
                <a:spcPct val="150000"/>
              </a:lnSpc>
              <a:buClr>
                <a:srgbClr val="A53010"/>
              </a:buClr>
            </a:pPr>
            <a:r>
              <a:rPr lang="fa-IR" sz="2800" b="1" dirty="0" smtClean="0">
                <a:solidFill>
                  <a:prstClr val="black"/>
                </a:solidFill>
                <a:cs typeface="B Zar" pitchFamily="2" charset="-78"/>
              </a:rPr>
              <a:t> </a:t>
            </a:r>
            <a:r>
              <a:rPr lang="fa-IR" sz="2800" b="1" dirty="0">
                <a:solidFill>
                  <a:prstClr val="black"/>
                </a:solidFill>
                <a:cs typeface="B Zar" pitchFamily="2" charset="-78"/>
              </a:rPr>
              <a:t>طول مدت </a:t>
            </a:r>
            <a:r>
              <a:rPr lang="fa-IR" sz="2800" b="1" dirty="0" smtClean="0">
                <a:solidFill>
                  <a:prstClr val="black"/>
                </a:solidFill>
                <a:cs typeface="B Zar" pitchFamily="2" charset="-78"/>
              </a:rPr>
              <a:t>آزمایش</a:t>
            </a:r>
            <a:endParaRPr lang="en-US" sz="2800" b="1" dirty="0" smtClean="0">
              <a:solidFill>
                <a:prstClr val="black"/>
              </a:solidFill>
              <a:cs typeface="B Zar" pitchFamily="2" charset="-78"/>
            </a:endParaRPr>
          </a:p>
          <a:p>
            <a:pPr lvl="0" algn="r" rtl="1">
              <a:lnSpc>
                <a:spcPct val="150000"/>
              </a:lnSpc>
              <a:buClr>
                <a:srgbClr val="A53010"/>
              </a:buClr>
            </a:pPr>
            <a:r>
              <a:rPr lang="fa-IR" sz="2800" b="1" dirty="0" smtClean="0">
                <a:solidFill>
                  <a:prstClr val="black"/>
                </a:solidFill>
                <a:cs typeface="B Zar" pitchFamily="2" charset="-78"/>
              </a:rPr>
              <a:t> </a:t>
            </a:r>
            <a:r>
              <a:rPr lang="fa-IR" sz="2800" b="1" dirty="0">
                <a:solidFill>
                  <a:prstClr val="black"/>
                </a:solidFill>
                <a:cs typeface="B Zar" pitchFamily="2" charset="-78"/>
              </a:rPr>
              <a:t>دستورالعمل‌های شفاهی </a:t>
            </a:r>
            <a:endParaRPr lang="en-US" sz="2800" b="1" dirty="0" smtClean="0">
              <a:solidFill>
                <a:prstClr val="black"/>
              </a:solidFill>
              <a:cs typeface="B Zar" pitchFamily="2" charset="-78"/>
            </a:endParaRPr>
          </a:p>
          <a:p>
            <a:pPr lvl="0" algn="r" rtl="1">
              <a:lnSpc>
                <a:spcPct val="150000"/>
              </a:lnSpc>
              <a:buClr>
                <a:srgbClr val="A53010"/>
              </a:buClr>
            </a:pPr>
            <a:r>
              <a:rPr lang="fa-IR" sz="2800" b="1" dirty="0" smtClean="0">
                <a:solidFill>
                  <a:prstClr val="black"/>
                </a:solidFill>
                <a:cs typeface="B Zar" pitchFamily="2" charset="-78"/>
              </a:rPr>
              <a:t>و </a:t>
            </a:r>
            <a:r>
              <a:rPr lang="fa-IR" sz="2800" b="1" dirty="0">
                <a:solidFill>
                  <a:prstClr val="black"/>
                </a:solidFill>
                <a:cs typeface="B Zar" pitchFamily="2" charset="-78"/>
              </a:rPr>
              <a:t>نحوه ارائه مثال‌ها و روش تفسیر نمره‌ها تهیه می‌شود</a:t>
            </a:r>
            <a:r>
              <a:rPr lang="fa-IR" sz="2400" dirty="0">
                <a:solidFill>
                  <a:prstClr val="black"/>
                </a:solidFill>
                <a:cs typeface="B Zar" pitchFamily="2" charset="-78"/>
              </a:rPr>
              <a:t>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96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9424" y="624110"/>
            <a:ext cx="9735189" cy="128089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/>
            <a:r>
              <a:rPr lang="fa-IR" sz="3200" b="1" dirty="0">
                <a:solidFill>
                  <a:prstClr val="black"/>
                </a:solidFill>
                <a:cs typeface="B Zar" pitchFamily="2" charset="-78"/>
              </a:rPr>
              <a:t>اصطلاح </a:t>
            </a:r>
            <a:r>
              <a:rPr lang="fa-IR" sz="3200" b="1" dirty="0">
                <a:solidFill>
                  <a:srgbClr val="FF0000"/>
                </a:solidFill>
                <a:cs typeface="B Zar" pitchFamily="2" charset="-78"/>
              </a:rPr>
              <a:t>"استانداردشده"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9523" y="2157351"/>
            <a:ext cx="9828212" cy="377762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 smtClean="0">
                <a:solidFill>
                  <a:prstClr val="black"/>
                </a:solidFill>
                <a:cs typeface="B Zar" pitchFamily="2" charset="-78"/>
              </a:rPr>
              <a:t>اصطلاح </a:t>
            </a:r>
            <a:r>
              <a:rPr lang="fa-IR" sz="2800" b="1" dirty="0">
                <a:solidFill>
                  <a:srgbClr val="FF0000"/>
                </a:solidFill>
                <a:cs typeface="B Zar" pitchFamily="2" charset="-78"/>
              </a:rPr>
              <a:t>"استانداردشده" </a:t>
            </a:r>
            <a:r>
              <a:rPr lang="fa-IR" sz="2800" b="1" dirty="0">
                <a:solidFill>
                  <a:prstClr val="black"/>
                </a:solidFill>
                <a:cs typeface="B Zar" pitchFamily="2" charset="-78"/>
              </a:rPr>
              <a:t>بدین‌معناست که آزمون قبلا در مورد گروه نمونه‌ای از افراد مورد نظر در بوته آزمایش گذاشته شده و نتایج پژوهش‌های مربوط به آن از راه روش‌های آماری مورد تجزیه و تحلیل قرار گرفته و روایی و اعتبار آن تعیین شده </a:t>
            </a:r>
            <a:r>
              <a:rPr lang="fa-IR" sz="2800" b="1" dirty="0" smtClean="0">
                <a:solidFill>
                  <a:prstClr val="black"/>
                </a:solidFill>
                <a:cs typeface="B Zar" pitchFamily="2" charset="-78"/>
              </a:rPr>
              <a:t>است.</a:t>
            </a:r>
          </a:p>
          <a:p>
            <a:pPr algn="r" rtl="1">
              <a:lnSpc>
                <a:spcPct val="150000"/>
              </a:lnSpc>
            </a:pPr>
            <a:r>
              <a:rPr lang="fa-IR" sz="2200" b="1" dirty="0">
                <a:solidFill>
                  <a:prstClr val="black"/>
                </a:solidFill>
                <a:cs typeface="B Zar" pitchFamily="2" charset="-78"/>
              </a:rPr>
              <a:t>به‌علاوه دارای</a:t>
            </a:r>
            <a:r>
              <a:rPr lang="fa-IR" sz="2200" b="1" dirty="0">
                <a:solidFill>
                  <a:srgbClr val="FF0000"/>
                </a:solidFill>
                <a:cs typeface="B Zar" pitchFamily="2" charset="-78"/>
              </a:rPr>
              <a:t> هنجارهایی </a:t>
            </a:r>
            <a:r>
              <a:rPr lang="fa-IR" sz="2200" b="1" dirty="0">
                <a:solidFill>
                  <a:prstClr val="black"/>
                </a:solidFill>
                <a:cs typeface="B Zar" pitchFamily="2" charset="-78"/>
              </a:rPr>
              <a:t>است که نمره‌های خام آزمون بر مبنای آنها تعبیر و تفسیر می‌شوند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54918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6" y="624110"/>
            <a:ext cx="8911687" cy="81280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fa-IR" sz="2400" b="1" dirty="0">
                <a:solidFill>
                  <a:prstClr val="black"/>
                </a:solidFill>
                <a:cs typeface="B Zar" pitchFamily="2" charset="-78"/>
              </a:rPr>
              <a:t>مقصود از "</a:t>
            </a:r>
            <a:r>
              <a:rPr lang="fa-IR" sz="2400" b="1" dirty="0">
                <a:solidFill>
                  <a:srgbClr val="FF0000"/>
                </a:solidFill>
                <a:cs typeface="B Zar" pitchFamily="2" charset="-78"/>
              </a:rPr>
              <a:t>نمونه‌ای از رفتار یا خصایص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4337" y="1721924"/>
            <a:ext cx="9910275" cy="472637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 rtl="1">
              <a:lnSpc>
                <a:spcPct val="200000"/>
              </a:lnSpc>
            </a:pPr>
            <a:r>
              <a:rPr lang="fa-IR" sz="2400" b="1" dirty="0" smtClean="0">
                <a:solidFill>
                  <a:prstClr val="black"/>
                </a:solidFill>
                <a:cs typeface="B Zar" pitchFamily="2" charset="-78"/>
              </a:rPr>
              <a:t>مقصود </a:t>
            </a:r>
            <a:r>
              <a:rPr lang="fa-IR" sz="2400" b="1" dirty="0">
                <a:solidFill>
                  <a:prstClr val="black"/>
                </a:solidFill>
                <a:cs typeface="B Zar" pitchFamily="2" charset="-78"/>
              </a:rPr>
              <a:t>از "</a:t>
            </a:r>
            <a:r>
              <a:rPr lang="fa-IR" sz="2400" b="1" dirty="0">
                <a:solidFill>
                  <a:srgbClr val="FF0000"/>
                </a:solidFill>
                <a:cs typeface="B Zar" pitchFamily="2" charset="-78"/>
              </a:rPr>
              <a:t>نمونه‌ای از رفتار یا خصایص</a:t>
            </a:r>
            <a:r>
              <a:rPr lang="fa-IR" sz="2400" b="1" dirty="0">
                <a:solidFill>
                  <a:prstClr val="black"/>
                </a:solidFill>
                <a:cs typeface="B Zar" pitchFamily="2" charset="-78"/>
              </a:rPr>
              <a:t>" آن است که در هر آزمون، نمونه‌های کوچکی از رفتار یا خصایص فرد که به دقت انتخاب شده است مورد مشاهده و اندازه‌گیری قرار می‌گیرد. </a:t>
            </a:r>
            <a:endParaRPr lang="fa-IR" sz="2400" b="1" dirty="0" smtClean="0">
              <a:solidFill>
                <a:prstClr val="black"/>
              </a:solidFill>
              <a:cs typeface="B Zar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solidFill>
                  <a:prstClr val="black"/>
                </a:solidFill>
                <a:cs typeface="B Zar" pitchFamily="2" charset="-78"/>
              </a:rPr>
              <a:t>به‌عنوان </a:t>
            </a:r>
            <a:r>
              <a:rPr lang="fa-IR" sz="2400" b="1" dirty="0">
                <a:solidFill>
                  <a:prstClr val="black"/>
                </a:solidFill>
                <a:cs typeface="B Zar" pitchFamily="2" charset="-78"/>
              </a:rPr>
              <a:t>مثال روان‌شناس برای اندازه‌گیری استعداد ریاضی یک فرد می‌تواند نمونه‌هایی از توانایی وی را در حل مسایل، محاسبات کمٌی و یا استدلال ریاضی مورد مطالعه قرار دهد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86058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0057" y="624110"/>
            <a:ext cx="9516155" cy="78559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rtl="1"/>
            <a:r>
              <a:rPr lang="fa-IR" sz="2800" dirty="0" smtClean="0">
                <a:solidFill>
                  <a:srgbClr val="C00000"/>
                </a:solidFill>
                <a:cs typeface="B Titr" pitchFamily="2" charset="-78"/>
              </a:rPr>
              <a:t>تاریخچه آزمون هاي </a:t>
            </a:r>
            <a:r>
              <a:rPr lang="fa-IR" sz="2800" dirty="0">
                <a:solidFill>
                  <a:srgbClr val="C00000"/>
                </a:solidFill>
                <a:cs typeface="B Titr" pitchFamily="2" charset="-78"/>
              </a:rPr>
              <a:t>رواني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090057" y="1555668"/>
            <a:ext cx="9655856" cy="42482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 rtl="1">
              <a:lnSpc>
                <a:spcPct val="150000"/>
              </a:lnSpc>
            </a:pPr>
            <a:r>
              <a:rPr lang="fa-IR" sz="2400" b="1" dirty="0" smtClean="0">
                <a:cs typeface="B Zar" pitchFamily="2" charset="-78"/>
              </a:rPr>
              <a:t>اين </a:t>
            </a:r>
            <a:r>
              <a:rPr lang="fa-IR" sz="2400" b="1" dirty="0">
                <a:cs typeface="B Zar" pitchFamily="2" charset="-78"/>
              </a:rPr>
              <a:t>واقعيت که افراد از نظر استعداد، شخصيت و رفتار تفاوت دارند و اين که اين تفاوتها را ميتوان مورد سنجش قرار داد، احتمالا از ابتداي تاريخ مکتوب </a:t>
            </a:r>
            <a:r>
              <a:rPr lang="fa-IR" sz="2400" b="1" dirty="0" smtClean="0">
                <a:cs typeface="B Zar" pitchFamily="2" charset="-78"/>
              </a:rPr>
              <a:t> زندگي </a:t>
            </a:r>
            <a:r>
              <a:rPr lang="fa-IR" sz="2400" b="1" dirty="0">
                <a:cs typeface="B Zar" pitchFamily="2" charset="-78"/>
              </a:rPr>
              <a:t>انسان مورد توجه بوده است. </a:t>
            </a:r>
            <a:endParaRPr lang="fa-IR" sz="2400" b="1" dirty="0" smtClean="0">
              <a:cs typeface="B Zar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400" b="1" dirty="0" smtClean="0">
                <a:cs typeface="B Zar" pitchFamily="2" charset="-78"/>
              </a:rPr>
              <a:t>افلاطون </a:t>
            </a:r>
            <a:r>
              <a:rPr lang="fa-IR" sz="2400" b="1" dirty="0">
                <a:cs typeface="B Zar" pitchFamily="2" charset="-78"/>
              </a:rPr>
              <a:t>و ارسطو در آثار خود از تفاوتهاي فردي بين افراد و </a:t>
            </a:r>
            <a:r>
              <a:rPr lang="fa-IR" sz="2400" b="1" dirty="0" smtClean="0">
                <a:cs typeface="B Zar" pitchFamily="2" charset="-78"/>
              </a:rPr>
              <a:t>گروه</a:t>
            </a:r>
            <a:r>
              <a:rPr lang="en-US" sz="2400" b="1" dirty="0" smtClean="0">
                <a:cs typeface="B Zar" pitchFamily="2" charset="-78"/>
              </a:rPr>
              <a:t> </a:t>
            </a:r>
            <a:r>
              <a:rPr lang="fa-IR" sz="2400" b="1" dirty="0" smtClean="0">
                <a:cs typeface="B Zar" pitchFamily="2" charset="-78"/>
              </a:rPr>
              <a:t>ها </a:t>
            </a:r>
            <a:r>
              <a:rPr lang="fa-IR" sz="2400" b="1" dirty="0">
                <a:cs typeface="B Zar" pitchFamily="2" charset="-78"/>
              </a:rPr>
              <a:t>سخن </a:t>
            </a:r>
            <a:r>
              <a:rPr lang="fa-IR" sz="2400" b="1" dirty="0" smtClean="0">
                <a:cs typeface="B Zar" pitchFamily="2" charset="-78"/>
              </a:rPr>
              <a:t>گفته اند.</a:t>
            </a:r>
          </a:p>
          <a:p>
            <a:pPr algn="just" rtl="1">
              <a:lnSpc>
                <a:spcPct val="150000"/>
              </a:lnSpc>
            </a:pPr>
            <a:r>
              <a:rPr lang="fa-IR" sz="2400" b="1" dirty="0" smtClean="0">
                <a:cs typeface="B Zar" pitchFamily="2" charset="-78"/>
              </a:rPr>
              <a:t> </a:t>
            </a:r>
            <a:r>
              <a:rPr lang="fa-IR" sz="2400" b="1" dirty="0">
                <a:cs typeface="B Zar" pitchFamily="2" charset="-78"/>
              </a:rPr>
              <a:t>اصطلاح »آزمونهاي رواني« براي </a:t>
            </a:r>
            <a:r>
              <a:rPr lang="fa-IR" sz="2400" b="1" dirty="0" smtClean="0">
                <a:cs typeface="B Zar" pitchFamily="2" charset="-78"/>
              </a:rPr>
              <a:t> اولين </a:t>
            </a:r>
            <a:r>
              <a:rPr lang="fa-IR" sz="2400" b="1" dirty="0">
                <a:cs typeface="B Zar" pitchFamily="2" charset="-78"/>
              </a:rPr>
              <a:t>بار در سال  1509 از سوي مک کين کتل روانشناس آمريکايي در </a:t>
            </a:r>
            <a:r>
              <a:rPr lang="fa-IR" sz="2400" b="1" dirty="0" smtClean="0">
                <a:cs typeface="B Zar" pitchFamily="2" charset="-78"/>
              </a:rPr>
              <a:t>مقاله اي </a:t>
            </a:r>
            <a:r>
              <a:rPr lang="fa-IR" sz="2400" b="1" dirty="0">
                <a:cs typeface="B Zar" pitchFamily="2" charset="-78"/>
              </a:rPr>
              <a:t>که با هدف سنجش تفاوتهاي فردي اشخاص نوشته شده بود، پيشنهاد گرديد. </a:t>
            </a:r>
          </a:p>
        </p:txBody>
      </p:sp>
    </p:spTree>
    <p:extLst>
      <p:ext uri="{BB962C8B-B14F-4D97-AF65-F5344CB8AC3E}">
        <p14:creationId xmlns:p14="http://schemas.microsoft.com/office/powerpoint/2010/main" val="486804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6" y="624110"/>
            <a:ext cx="8911687" cy="109781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fa-IR" sz="2800" dirty="0">
                <a:solidFill>
                  <a:srgbClr val="C00000"/>
                </a:solidFill>
                <a:cs typeface="B Titr" pitchFamily="2" charset="-78"/>
              </a:rPr>
              <a:t>تاریخچه آزمون هاي رواني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lvl="0" indent="0" algn="just" rtl="1">
              <a:lnSpc>
                <a:spcPct val="150000"/>
              </a:lnSpc>
              <a:spcBef>
                <a:spcPts val="0"/>
              </a:spcBef>
              <a:buClrTx/>
              <a:buNone/>
            </a:pPr>
            <a:r>
              <a:rPr lang="fa-IR" sz="2400" b="1" dirty="0">
                <a:solidFill>
                  <a:prstClr val="black"/>
                </a:solidFill>
                <a:cs typeface="B Zar" pitchFamily="2" charset="-78"/>
              </a:rPr>
              <a:t>کتل نيز مانند گالتون معتقد بود که از طريق آزمون ها، زمان واکنش و افتراق حسي مي توان </a:t>
            </a:r>
            <a:r>
              <a:rPr lang="fa-IR" sz="2400" b="1" dirty="0" smtClean="0">
                <a:solidFill>
                  <a:prstClr val="black"/>
                </a:solidFill>
                <a:cs typeface="B Zar" pitchFamily="2" charset="-78"/>
              </a:rPr>
              <a:t>کنش</a:t>
            </a:r>
            <a:r>
              <a:rPr lang="en-US" sz="2400" b="1" dirty="0" smtClean="0">
                <a:solidFill>
                  <a:prstClr val="black"/>
                </a:solidFill>
                <a:cs typeface="B Zar" pitchFamily="2" charset="-78"/>
              </a:rPr>
              <a:t> </a:t>
            </a:r>
            <a:r>
              <a:rPr lang="fa-IR" sz="2400" b="1" dirty="0" smtClean="0">
                <a:solidFill>
                  <a:prstClr val="black"/>
                </a:solidFill>
                <a:cs typeface="B Zar" pitchFamily="2" charset="-78"/>
              </a:rPr>
              <a:t>هاي </a:t>
            </a:r>
            <a:r>
              <a:rPr lang="fa-IR" sz="2400" b="1" dirty="0">
                <a:solidFill>
                  <a:prstClr val="black"/>
                </a:solidFill>
                <a:cs typeface="B Zar" pitchFamily="2" charset="-78"/>
              </a:rPr>
              <a:t>ذهني از جمله هوش را اندازه گيري کرد. 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48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6" y="624112"/>
            <a:ext cx="8911687" cy="100280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fa-IR" sz="2800" dirty="0">
                <a:solidFill>
                  <a:srgbClr val="C00000"/>
                </a:solidFill>
                <a:cs typeface="B Titr" pitchFamily="2" charset="-78"/>
              </a:rPr>
              <a:t>تاریخچه آزمون هاي رواني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7558" y="1698173"/>
            <a:ext cx="9367055" cy="421305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lvl="0" indent="0" algn="just" rtl="1">
              <a:lnSpc>
                <a:spcPct val="150000"/>
              </a:lnSpc>
              <a:spcBef>
                <a:spcPts val="0"/>
              </a:spcBef>
              <a:buClrTx/>
              <a:buNone/>
            </a:pPr>
            <a:r>
              <a:rPr lang="fa-IR" sz="2800" b="1" dirty="0">
                <a:solidFill>
                  <a:prstClr val="black"/>
                </a:solidFill>
                <a:cs typeface="B Zar" pitchFamily="2" charset="-78"/>
              </a:rPr>
              <a:t>اين آزمونها امروزه به علت نداشتن روايي و اعتبار کافي به کار برده نمي شوند و جاي خود را به آزمونهاي دقيقتري داده اند.</a:t>
            </a:r>
          </a:p>
          <a:p>
            <a:pPr marL="0" lvl="0" indent="0" algn="just" rtl="1">
              <a:lnSpc>
                <a:spcPct val="150000"/>
              </a:lnSpc>
              <a:spcBef>
                <a:spcPts val="0"/>
              </a:spcBef>
              <a:buClrTx/>
              <a:buNone/>
            </a:pPr>
            <a:r>
              <a:rPr lang="fa-IR" sz="2800" b="1" dirty="0">
                <a:solidFill>
                  <a:prstClr val="black"/>
                </a:solidFill>
                <a:cs typeface="B Zar" pitchFamily="2" charset="-78"/>
              </a:rPr>
              <a:t> بحث تفاوتهاي فردي با کارهاي برجسته فرانسيس گالتون در انگلستان شروع شده بود. </a:t>
            </a:r>
          </a:p>
          <a:p>
            <a:pPr marL="0" lvl="0" indent="0" algn="just" rtl="1">
              <a:lnSpc>
                <a:spcPct val="150000"/>
              </a:lnSpc>
              <a:spcBef>
                <a:spcPts val="0"/>
              </a:spcBef>
              <a:buClrTx/>
              <a:buNone/>
            </a:pPr>
            <a:r>
              <a:rPr lang="fa-IR" sz="2800" b="1" dirty="0">
                <a:solidFill>
                  <a:prstClr val="black"/>
                </a:solidFill>
                <a:cs typeface="B Zar" pitchFamily="2" charset="-78"/>
              </a:rPr>
              <a:t> گالتون تحت تاثير جان لاک فيلسوف انگليسي (1391ـ 1307) معتقد بود که تقويت  حواس باعث تقويت هوش و به ويژه دقت </a:t>
            </a:r>
            <a:r>
              <a:rPr lang="fa-IR" sz="2800" b="1" dirty="0" smtClean="0">
                <a:solidFill>
                  <a:prstClr val="black"/>
                </a:solidFill>
                <a:cs typeface="B Zar" pitchFamily="2" charset="-78"/>
              </a:rPr>
              <a:t>مي</a:t>
            </a:r>
            <a:r>
              <a:rPr lang="en-US" sz="2800" b="1" dirty="0" smtClean="0">
                <a:solidFill>
                  <a:prstClr val="black"/>
                </a:solidFill>
                <a:cs typeface="B Zar" pitchFamily="2" charset="-78"/>
              </a:rPr>
              <a:t> </a:t>
            </a:r>
            <a:r>
              <a:rPr lang="fa-IR" sz="2800" b="1" dirty="0" smtClean="0">
                <a:solidFill>
                  <a:prstClr val="black"/>
                </a:solidFill>
                <a:cs typeface="B Zar" pitchFamily="2" charset="-78"/>
              </a:rPr>
              <a:t>گردد</a:t>
            </a:r>
            <a:r>
              <a:rPr lang="fa-IR" sz="2800" b="1" dirty="0">
                <a:solidFill>
                  <a:prstClr val="black"/>
                </a:solidFill>
                <a:cs typeface="B Zar" pitchFamily="2" charset="-78"/>
              </a:rPr>
              <a:t>.</a:t>
            </a:r>
          </a:p>
          <a:p>
            <a:pPr algn="r" rt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8440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930</TotalTime>
  <Words>1210</Words>
  <Application>Microsoft Office PowerPoint</Application>
  <PresentationFormat>Custom</PresentationFormat>
  <Paragraphs>77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Wisp</vt:lpstr>
      <vt:lpstr>مجموعه آزمون های درس آزمون های روان شناختی (1) شامل:  مبانی نظری آزمون های روانی آزمون هوش ریون کودکان آزمون هوش ریون نوجوانان و بزرگسالان آزمون هوش کتل آزمون بندر-گشتالت آزمون نقاشی آدمک گودیناف    </vt:lpstr>
      <vt:lpstr>مبانی نظری آزمون های روانی دکتر رضا برومند   </vt:lpstr>
      <vt:lpstr>تعریف آزمون روانی</vt:lpstr>
      <vt:lpstr>تعریف آزمون روانی</vt:lpstr>
      <vt:lpstr>اصطلاح "استانداردشده"</vt:lpstr>
      <vt:lpstr>مقصود از "نمونه‌ای از رفتار یا خصایص</vt:lpstr>
      <vt:lpstr>تاریخچه آزمون هاي رواني</vt:lpstr>
      <vt:lpstr>تاریخچه آزمون هاي رواني</vt:lpstr>
      <vt:lpstr>تاریخچه آزمون هاي رواني</vt:lpstr>
      <vt:lpstr>تاریخچه آزمون هاي رواني</vt:lpstr>
      <vt:lpstr>ویژگی های اساسی آزمون ها</vt:lpstr>
      <vt:lpstr>روایی</vt:lpstr>
      <vt:lpstr>پایایی</vt:lpstr>
      <vt:lpstr>هر سنجشی مبتنی بر سه رکن است: </vt:lpstr>
      <vt:lpstr>اندازه گیری</vt:lpstr>
      <vt:lpstr>تقسیم بندی آزمون ها</vt:lpstr>
      <vt:lpstr>تقسیم بندی آزمون های روانی از دیدگاه مختلف</vt:lpstr>
      <vt:lpstr>آزمون‌های استاندارد در برابر آزمون‌های غیراستاندارد </vt:lpstr>
      <vt:lpstr>آزمون‌های استاندارد در برابر آزمون‌های غیراستاندارد </vt:lpstr>
      <vt:lpstr>آزمون‌های استاندارد در برابر آزمون‌های غیراستاندارد </vt:lpstr>
      <vt:lpstr>آزمون‌های کارایی در برابر آزمون‌های شخصیت </vt:lpstr>
      <vt:lpstr>آزمون‌های سرعت در برابر آزمون‌های قدرت </vt:lpstr>
      <vt:lpstr>آزمون‌های سرعت در برابر آزمون‌های قدرت </vt:lpstr>
      <vt:lpstr>آزمون‌های گروهی در برابر آزمون‌های فردی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09018868042</dc:creator>
  <cp:lastModifiedBy>09018868042</cp:lastModifiedBy>
  <cp:revision>102</cp:revision>
  <dcterms:created xsi:type="dcterms:W3CDTF">2014-09-12T02:13:59Z</dcterms:created>
  <dcterms:modified xsi:type="dcterms:W3CDTF">2022-02-11T16:26:49Z</dcterms:modified>
</cp:coreProperties>
</file>