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7"/>
  </p:notesMasterIdLst>
  <p:sldIdLst>
    <p:sldId id="256" r:id="rId2"/>
    <p:sldId id="273" r:id="rId3"/>
    <p:sldId id="274" r:id="rId4"/>
    <p:sldId id="275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3530B-59D2-4E27-BCA1-4F0C837750D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7906C-F053-42F4-AD2E-80CB4CA75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8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93B1C3A-846D-4949-B63C-E90ABDE0BBBD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89ACB1-85C4-400C-A800-BCA2BC6CB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1C3A-846D-4949-B63C-E90ABDE0BBBD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ACB1-85C4-400C-A800-BCA2BC6CB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1C3A-846D-4949-B63C-E90ABDE0BBBD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ACB1-85C4-400C-A800-BCA2BC6CB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1C3A-846D-4949-B63C-E90ABDE0BBBD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ACB1-85C4-400C-A800-BCA2BC6CB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1C3A-846D-4949-B63C-E90ABDE0BBBD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ACB1-85C4-400C-A800-BCA2BC6CB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1C3A-846D-4949-B63C-E90ABDE0BBBD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ACB1-85C4-400C-A800-BCA2BC6CB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3B1C3A-846D-4949-B63C-E90ABDE0BBBD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89ACB1-85C4-400C-A800-BCA2BC6CB41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93B1C3A-846D-4949-B63C-E90ABDE0BBBD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89ACB1-85C4-400C-A800-BCA2BC6CB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1C3A-846D-4949-B63C-E90ABDE0BBBD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ACB1-85C4-400C-A800-BCA2BC6CB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1C3A-846D-4949-B63C-E90ABDE0BBBD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ACB1-85C4-400C-A800-BCA2BC6CB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1C3A-846D-4949-B63C-E90ABDE0BBBD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ACB1-85C4-400C-A800-BCA2BC6CB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3B1C3A-846D-4949-B63C-E90ABDE0BBBD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89ACB1-85C4-400C-A800-BCA2BC6CB4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chemeClr val="tx1"/>
                </a:solidFill>
              </a:rPr>
              <a:t>سیستم تورنکو و سیستم </a:t>
            </a:r>
            <a:r>
              <a:rPr lang="en-US" b="1" dirty="0" err="1" smtClean="0">
                <a:solidFill>
                  <a:schemeClr val="tx1"/>
                </a:solidFill>
              </a:rPr>
              <a:t>jk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76864" cy="3456384"/>
          </a:xfrm>
        </p:spPr>
        <p:txBody>
          <a:bodyPr>
            <a:normAutofit/>
          </a:bodyPr>
          <a:lstStyle/>
          <a:p>
            <a:pPr algn="ctr" rtl="1"/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fa-IR" b="1" dirty="0" smtClean="0">
                <a:solidFill>
                  <a:schemeClr val="tx1"/>
                </a:solidFill>
              </a:rPr>
              <a:t/>
            </a:r>
            <a:br>
              <a:rPr lang="fa-IR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65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pPr algn="ctr"/>
            <a:r>
              <a:rPr lang="en-US" b="1" dirty="0"/>
              <a:t>JK </a:t>
            </a:r>
            <a:r>
              <a:rPr lang="fa-IR" b="1" dirty="0"/>
              <a:t>معرفي سيستم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 marL="109728" indent="0" algn="r" rtl="1">
              <a:buNone/>
            </a:pPr>
            <a:r>
              <a:rPr lang="fa-IR" sz="2000" b="1" dirty="0" smtClean="0"/>
              <a:t>يك تكنولوژي جديد و انقلابي در صنعت ساختمان سازي</a:t>
            </a:r>
            <a:r>
              <a:rPr lang="en-US" sz="2000" b="1" dirty="0" smtClean="0"/>
              <a:t> </a:t>
            </a:r>
            <a:r>
              <a:rPr lang="fa-IR" sz="2000" b="1" dirty="0" smtClean="0"/>
              <a:t>است كه در سال 1984 توسط مهندس</a:t>
            </a:r>
            <a:r>
              <a:rPr lang="en-US" sz="2000" b="1" dirty="0" smtClean="0"/>
              <a:t>Joseph Keefer</a:t>
            </a:r>
            <a:r>
              <a:rPr lang="fa-IR" sz="2000" b="1" dirty="0" smtClean="0"/>
              <a:t>در كشور فرانسه متولد</a:t>
            </a:r>
            <a:r>
              <a:rPr lang="fa-IR" sz="2000" b="1" dirty="0"/>
              <a:t>شده و هم اكنون به عنوان يك روش ساخت و ساز سريع و مقاوم در عرصه بين </a:t>
            </a:r>
            <a:r>
              <a:rPr lang="fa-IR" sz="2000" b="1" dirty="0" smtClean="0"/>
              <a:t>المللي مورد </a:t>
            </a:r>
            <a:r>
              <a:rPr lang="fa-IR" sz="2000" b="1" dirty="0"/>
              <a:t>بهره برداري قرار مي گيرد </a:t>
            </a:r>
            <a:r>
              <a:rPr lang="fa-IR" sz="2000" b="1" dirty="0" smtClean="0"/>
              <a:t>.</a:t>
            </a:r>
            <a:br>
              <a:rPr lang="fa-IR" sz="2000" b="1" dirty="0" smtClean="0"/>
            </a:br>
            <a:r>
              <a:rPr lang="fa-IR" sz="2000" b="1" dirty="0"/>
              <a:t>اين فن آوري از بافت فولاد تقويت شده متشكل است كه با تزريق بتن سبك </a:t>
            </a:r>
            <a:r>
              <a:rPr lang="fa-IR" sz="2000" b="1" dirty="0" smtClean="0"/>
              <a:t>به درون </a:t>
            </a:r>
            <a:r>
              <a:rPr lang="fa-IR" sz="2000" b="1" dirty="0"/>
              <a:t>اين بافت ، استحكام و يكپارچگي منحصر به فردي براي هر نوع سازه به </a:t>
            </a:r>
            <a:r>
              <a:rPr lang="fa-IR" sz="2000" b="1" dirty="0" smtClean="0"/>
              <a:t>وجود</a:t>
            </a:r>
            <a:r>
              <a:rPr lang="fa-IR" sz="2000" b="1" dirty="0"/>
              <a:t>مي آورد </a:t>
            </a:r>
            <a:r>
              <a:rPr lang="fa-IR" sz="2000" b="1" dirty="0" smtClean="0"/>
              <a:t>به </a:t>
            </a:r>
            <a:r>
              <a:rPr lang="fa-IR" sz="2000" b="1" dirty="0"/>
              <a:t>همين دليل </a:t>
            </a:r>
            <a:r>
              <a:rPr lang="fa-IR" sz="2000" b="1" dirty="0" smtClean="0"/>
              <a:t>نيازي</a:t>
            </a:r>
            <a:br>
              <a:rPr lang="fa-IR" sz="2000" b="1" dirty="0" smtClean="0"/>
            </a:br>
            <a:r>
              <a:rPr lang="fa-IR" sz="2000" b="1" dirty="0" smtClean="0"/>
              <a:t> به اسكلت </a:t>
            </a:r>
            <a:r>
              <a:rPr lang="fa-IR" sz="2000" b="1" dirty="0"/>
              <a:t>بندي ندارد . همچنين </a:t>
            </a:r>
            <a:r>
              <a:rPr lang="fa-IR" sz="2000" b="1" dirty="0" smtClean="0"/>
              <a:t>سازه هاي فولادي </a:t>
            </a:r>
            <a:br>
              <a:rPr lang="fa-IR" sz="2000" b="1" dirty="0" smtClean="0"/>
            </a:br>
            <a:r>
              <a:rPr lang="fa-IR" sz="2000" b="1" dirty="0" smtClean="0"/>
              <a:t>به طور كامل در محل پروژه تكميل </a:t>
            </a:r>
            <a:r>
              <a:rPr lang="fa-IR" sz="2000" b="1" dirty="0"/>
              <a:t>شده و </a:t>
            </a:r>
            <a:r>
              <a:rPr lang="fa-IR" sz="2000" b="1" dirty="0" smtClean="0"/>
              <a:t/>
            </a:r>
            <a:br>
              <a:rPr lang="fa-IR" sz="2000" b="1" dirty="0" smtClean="0"/>
            </a:br>
            <a:r>
              <a:rPr lang="fa-IR" sz="2000" b="1" dirty="0" smtClean="0"/>
              <a:t>براي </a:t>
            </a:r>
            <a:r>
              <a:rPr lang="fa-IR" sz="2000" b="1" dirty="0"/>
              <a:t>نصب به </a:t>
            </a:r>
            <a:r>
              <a:rPr lang="fa-IR" sz="2000" b="1" dirty="0" smtClean="0"/>
              <a:t>محل</a:t>
            </a:r>
            <a:r>
              <a:rPr lang="fa-IR" sz="2000" b="1" dirty="0"/>
              <a:t> </a:t>
            </a:r>
            <a:r>
              <a:rPr lang="fa-IR" sz="2000" b="1" dirty="0" smtClean="0"/>
              <a:t>ساختمان </a:t>
            </a:r>
            <a:r>
              <a:rPr lang="fa-IR" sz="2000" b="1" dirty="0"/>
              <a:t>انتقال داده مي شوند</a:t>
            </a:r>
            <a:r>
              <a:rPr lang="fa-IR" sz="2000" b="1" dirty="0" smtClean="0"/>
              <a:t>.</a:t>
            </a:r>
            <a:endParaRPr lang="en-US" sz="2000" b="1" dirty="0" smtClean="0"/>
          </a:p>
        </p:txBody>
      </p:sp>
      <p:pic>
        <p:nvPicPr>
          <p:cNvPr id="1026" name="Picture 2" descr="C:\Users\karen system\Desktop\j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1008"/>
            <a:ext cx="3848484" cy="273712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19532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0000"/>
                    </a14:imgEffect>
                    <a14:imgEffect>
                      <a14:brightnessContrast bright="17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pPr marL="109728" indent="0" algn="r">
              <a:buNone/>
            </a:pPr>
            <a:r>
              <a:rPr lang="fa-IR" b="1" dirty="0"/>
              <a:t>آزمايشات جهاني نشان مي دهند سازه هاي اين تكنولوژي در مقابل زلزله ، سيل </a:t>
            </a:r>
            <a:r>
              <a:rPr lang="fa-IR" b="1" dirty="0" smtClean="0"/>
              <a:t>،طوفان </a:t>
            </a:r>
            <a:r>
              <a:rPr lang="fa-IR" b="1" dirty="0"/>
              <a:t>و حريق كاملا مقاوم هستند. و از اين جهات مورد تأييد مركز </a:t>
            </a:r>
            <a:r>
              <a:rPr lang="fa-IR" b="1" dirty="0" smtClean="0"/>
              <a:t>مطالعات ساختمان </a:t>
            </a:r>
            <a:r>
              <a:rPr lang="fa-IR" b="1" dirty="0"/>
              <a:t>و عمران فرانسه ، مركز عالي فنون ساختمان فرانسه ، شركت </a:t>
            </a:r>
            <a:r>
              <a:rPr lang="fa-IR" b="1" dirty="0" smtClean="0"/>
              <a:t>ملي راه </a:t>
            </a:r>
            <a:r>
              <a:rPr lang="fa-IR" b="1" dirty="0"/>
              <a:t>آهن فرانسه ، وزارت تجهيزات فني تونل فرانسه و همچنين </a:t>
            </a:r>
            <a:r>
              <a:rPr lang="fa-IR" b="1" dirty="0" smtClean="0"/>
              <a:t>مركز</a:t>
            </a:r>
            <a:r>
              <a:rPr lang="fa-IR" b="1" dirty="0"/>
              <a:t> </a:t>
            </a:r>
            <a:r>
              <a:rPr lang="fa-IR" b="1" dirty="0" smtClean="0"/>
              <a:t>تحقيقات </a:t>
            </a:r>
            <a:r>
              <a:rPr lang="fa-IR" b="1" dirty="0"/>
              <a:t>ساختمان و مسكن ايران مي باشد </a:t>
            </a:r>
            <a:r>
              <a:rPr lang="fa-IR" b="1" dirty="0" smtClean="0"/>
              <a:t>.علاوه </a:t>
            </a:r>
            <a:r>
              <a:rPr lang="fa-IR" b="1" dirty="0"/>
              <a:t>بر مزيت هاي بالا ، صرفه جويي </a:t>
            </a:r>
            <a:r>
              <a:rPr lang="fa-IR" b="1" dirty="0" smtClean="0"/>
              <a:t>در مصرف </a:t>
            </a:r>
            <a:r>
              <a:rPr lang="fa-IR" b="1" dirty="0"/>
              <a:t>بتن ، عدم نياز به نيروي </a:t>
            </a:r>
            <a:r>
              <a:rPr lang="fa-IR" b="1" dirty="0" smtClean="0"/>
              <a:t>انساني متخصص </a:t>
            </a:r>
            <a:r>
              <a:rPr lang="fa-IR" b="1" dirty="0"/>
              <a:t>و پرتعداد ، كاهش نياز به </a:t>
            </a:r>
            <a:r>
              <a:rPr lang="fa-IR" b="1" dirty="0" smtClean="0"/>
              <a:t>تجهيزات سنگين </a:t>
            </a:r>
            <a:r>
              <a:rPr lang="fa-IR" b="1" dirty="0"/>
              <a:t>و پيچيده و ... باعث شده </a:t>
            </a:r>
            <a:r>
              <a:rPr lang="fa-IR" b="1" dirty="0" smtClean="0"/>
              <a:t>اين تكنولوژي </a:t>
            </a:r>
            <a:r>
              <a:rPr lang="fa-IR" b="1" dirty="0"/>
              <a:t>از سوي مراجع جهاني </a:t>
            </a:r>
            <a:r>
              <a:rPr lang="fa-IR" b="1" dirty="0" smtClean="0"/>
              <a:t>چون يونسكو </a:t>
            </a:r>
            <a:r>
              <a:rPr lang="fa-IR" b="1" dirty="0"/>
              <a:t>به </a:t>
            </a:r>
            <a:r>
              <a:rPr lang="fa-IR" b="1" dirty="0" smtClean="0"/>
              <a:t>عنوان </a:t>
            </a:r>
            <a:r>
              <a:rPr lang="fa-IR" b="1" dirty="0"/>
              <a:t>يك تكنولوژي برتر </a:t>
            </a:r>
            <a:r>
              <a:rPr lang="fa-IR" b="1" dirty="0" smtClean="0"/>
              <a:t>درزمينه </a:t>
            </a:r>
            <a:r>
              <a:rPr lang="fa-IR" b="1" dirty="0"/>
              <a:t>ساخت و ساز سريع مورد تقدير </a:t>
            </a:r>
            <a:r>
              <a:rPr lang="fa-IR" b="1" dirty="0" smtClean="0"/>
              <a:t>قرارگيرد .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143582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fa-IR" sz="3600" b="1" dirty="0"/>
              <a:t>مزيت ها و تمايزات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109728" indent="0" algn="r">
              <a:buNone/>
            </a:pPr>
            <a:r>
              <a:rPr lang="fa-IR" b="1" dirty="0"/>
              <a:t>• اين اختراع نيازي به مصالح سنتي چون تيرآهن – سفال – آجر – شن و ... ندارد</a:t>
            </a:r>
          </a:p>
          <a:p>
            <a:pPr marL="109728" indent="0" algn="r">
              <a:buNone/>
            </a:pPr>
            <a:r>
              <a:rPr lang="fa-IR" b="1" dirty="0"/>
              <a:t>• در صورت استفاده از بتن سبك تركيبي به همراه پلي استايرن نيازي به عايق كاري نيز نخواهد بود</a:t>
            </a:r>
            <a:endParaRPr lang="en-US" b="1" dirty="0"/>
          </a:p>
          <a:p>
            <a:pPr marL="109728" indent="0" algn="r">
              <a:buNone/>
            </a:pPr>
            <a:r>
              <a:rPr lang="fa-IR" dirty="0"/>
              <a:t>• </a:t>
            </a:r>
            <a:r>
              <a:rPr lang="fa-IR" b="1" dirty="0"/>
              <a:t>اجراي بسيار سريع (بسته به نوع سازه از 2 هفته تا </a:t>
            </a:r>
            <a:r>
              <a:rPr lang="fa-IR" b="1" dirty="0" smtClean="0"/>
              <a:t>3هاي </a:t>
            </a:r>
            <a:r>
              <a:rPr lang="fa-IR" b="1" dirty="0"/>
              <a:t>انبوه سازي)</a:t>
            </a:r>
          </a:p>
          <a:p>
            <a:pPr marL="109728" indent="0" algn="r">
              <a:buNone/>
            </a:pPr>
            <a:r>
              <a:rPr lang="fa-IR" dirty="0"/>
              <a:t>• </a:t>
            </a:r>
            <a:r>
              <a:rPr lang="fa-IR" b="1" dirty="0"/>
              <a:t>صرفه اقتصادي بالا و كاهش هزينه ها و ريسك سرمايه گذاري درنتيجه پايين آمدن زمان اجرا</a:t>
            </a:r>
          </a:p>
          <a:p>
            <a:pPr marL="109728" indent="0" algn="r">
              <a:buNone/>
            </a:pPr>
            <a:r>
              <a:rPr lang="fa-IR" dirty="0"/>
              <a:t>• </a:t>
            </a:r>
            <a:r>
              <a:rPr lang="fa-IR" b="1" dirty="0"/>
              <a:t>سهولت در تعبيه لوله و سيم كشي داخل سازه</a:t>
            </a:r>
          </a:p>
          <a:p>
            <a:pPr marL="109728" indent="0" algn="r">
              <a:buNone/>
            </a:pPr>
            <a:r>
              <a:rPr lang="fa-IR" dirty="0"/>
              <a:t>• </a:t>
            </a:r>
            <a:r>
              <a:rPr lang="fa-IR" b="1" dirty="0"/>
              <a:t>عدم نياز به اسكلت بندي و چارچوب</a:t>
            </a:r>
          </a:p>
          <a:p>
            <a:pPr marL="109728" indent="0" algn="r">
              <a:buNone/>
            </a:pPr>
            <a:r>
              <a:rPr lang="fa-IR" dirty="0"/>
              <a:t>• </a:t>
            </a:r>
            <a:r>
              <a:rPr lang="fa-IR" b="1" dirty="0"/>
              <a:t>يكپارچه بودن بدنه سازه</a:t>
            </a:r>
          </a:p>
          <a:p>
            <a:pPr marL="109728" indent="0" algn="r">
              <a:buNone/>
            </a:pPr>
            <a:r>
              <a:rPr lang="fa-IR" dirty="0"/>
              <a:t>• </a:t>
            </a:r>
            <a:r>
              <a:rPr lang="fa-IR" b="1" dirty="0"/>
              <a:t>عدم نياز به نيروي انساني متخصص</a:t>
            </a:r>
          </a:p>
          <a:p>
            <a:pPr marL="109728" indent="0" algn="r">
              <a:buNone/>
            </a:pPr>
            <a:r>
              <a:rPr lang="fa-IR" dirty="0"/>
              <a:t>• </a:t>
            </a:r>
            <a:r>
              <a:rPr lang="fa-IR" b="1" dirty="0"/>
              <a:t>قابليت اجرا در طرح هاي معماري متنوع</a:t>
            </a:r>
          </a:p>
          <a:p>
            <a:pPr marL="109728" indent="0" algn="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309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marL="109728" indent="0" algn="r">
              <a:buNone/>
            </a:pPr>
            <a:r>
              <a:rPr lang="fa-IR" dirty="0" smtClean="0"/>
              <a:t>• </a:t>
            </a:r>
            <a:r>
              <a:rPr lang="fa-IR" b="1" dirty="0"/>
              <a:t>كاهش استفاده از تجهيزات پيچيده و ماشين آلات سنگين</a:t>
            </a:r>
          </a:p>
          <a:p>
            <a:pPr marL="109728" indent="0" algn="r">
              <a:buNone/>
            </a:pPr>
            <a:r>
              <a:rPr lang="fa-IR" dirty="0"/>
              <a:t>• </a:t>
            </a:r>
            <a:r>
              <a:rPr lang="fa-IR" b="1" dirty="0"/>
              <a:t>استفاده از بتن سبك با فرمول اختصاصي</a:t>
            </a:r>
          </a:p>
          <a:p>
            <a:pPr marL="109728" indent="0" algn="r">
              <a:buNone/>
            </a:pPr>
            <a:r>
              <a:rPr lang="fa-IR" dirty="0"/>
              <a:t>• </a:t>
            </a:r>
            <a:r>
              <a:rPr lang="fa-IR" b="1" dirty="0"/>
              <a:t>مقاومت بالاي مكانيكي ، كاملاً ضد زلزله</a:t>
            </a:r>
          </a:p>
          <a:p>
            <a:pPr marL="109728" indent="0" algn="r">
              <a:buNone/>
            </a:pPr>
            <a:r>
              <a:rPr lang="fa-IR" dirty="0"/>
              <a:t>• </a:t>
            </a:r>
            <a:r>
              <a:rPr lang="fa-IR" b="1" dirty="0"/>
              <a:t>مقاوم در برابر سيل و طوفان</a:t>
            </a:r>
          </a:p>
          <a:p>
            <a:pPr marL="109728" indent="0" algn="r">
              <a:buNone/>
            </a:pPr>
            <a:r>
              <a:rPr lang="fa-IR" dirty="0"/>
              <a:t>• </a:t>
            </a:r>
            <a:r>
              <a:rPr lang="fa-IR" b="1" dirty="0"/>
              <a:t>سه برابر سبكتر از سازه هاي متداول</a:t>
            </a:r>
          </a:p>
          <a:p>
            <a:pPr marL="109728" indent="0" algn="r">
              <a:buNone/>
            </a:pPr>
            <a:r>
              <a:rPr lang="fa-IR" dirty="0"/>
              <a:t>• </a:t>
            </a:r>
            <a:r>
              <a:rPr lang="fa-IR" b="1" dirty="0"/>
              <a:t>مقاوم در برابر رطوبت</a:t>
            </a:r>
          </a:p>
          <a:p>
            <a:pPr marL="109728" indent="0" algn="r">
              <a:buNone/>
            </a:pPr>
            <a:r>
              <a:rPr lang="fa-IR" dirty="0"/>
              <a:t>• </a:t>
            </a:r>
            <a:r>
              <a:rPr lang="fa-IR" b="1" dirty="0"/>
              <a:t>عايق صوت (دو برابر بيشتر از مصالح سنتي چون آجر)</a:t>
            </a:r>
          </a:p>
          <a:p>
            <a:pPr marL="109728" indent="0" algn="r">
              <a:buNone/>
            </a:pPr>
            <a:r>
              <a:rPr lang="fa-IR" dirty="0"/>
              <a:t>• </a:t>
            </a:r>
            <a:r>
              <a:rPr lang="fa-IR" b="1" dirty="0"/>
              <a:t>عايق حرارت (هفت برابر بيشتر از مصالح سنتي)</a:t>
            </a:r>
          </a:p>
          <a:p>
            <a:pPr marL="109728" indent="0" algn="r">
              <a:buNone/>
            </a:pPr>
            <a:r>
              <a:rPr lang="fa-IR" dirty="0"/>
              <a:t>• </a:t>
            </a:r>
            <a:r>
              <a:rPr lang="fa-IR" b="1" dirty="0"/>
              <a:t>داراي تأييديه هاي بين المللي</a:t>
            </a:r>
          </a:p>
          <a:p>
            <a:pPr marL="109728" indent="0" algn="r">
              <a:buNone/>
            </a:pPr>
            <a:r>
              <a:rPr lang="fa-IR" dirty="0"/>
              <a:t>• </a:t>
            </a:r>
            <a:r>
              <a:rPr lang="fa-IR" b="1" dirty="0"/>
              <a:t>با ثبات در مقابل تهديدات شيميائي</a:t>
            </a:r>
          </a:p>
          <a:p>
            <a:pPr marL="109728" indent="0" algn="r">
              <a:buNone/>
            </a:pPr>
            <a:r>
              <a:rPr lang="fa-IR" dirty="0"/>
              <a:t>• </a:t>
            </a:r>
            <a:r>
              <a:rPr lang="fa-IR" b="1" dirty="0"/>
              <a:t>كيفيت و دوام بالاي سازه</a:t>
            </a:r>
          </a:p>
          <a:p>
            <a:pPr marL="109728" indent="0" algn="r">
              <a:buNone/>
            </a:pPr>
            <a:r>
              <a:rPr lang="fa-IR" dirty="0"/>
              <a:t>• </a:t>
            </a:r>
            <a:r>
              <a:rPr lang="fa-IR" b="1" dirty="0"/>
              <a:t>عمر طولاني سازه ها ( حداقل برابر با سازه هاي بتن آرمه )</a:t>
            </a:r>
          </a:p>
          <a:p>
            <a:pPr marL="109728" indent="0" algn="r">
              <a:buNone/>
            </a:pPr>
            <a:r>
              <a:rPr lang="fa-IR" dirty="0"/>
              <a:t>• </a:t>
            </a:r>
            <a:r>
              <a:rPr lang="fa-IR" b="1" dirty="0"/>
              <a:t>كاهش پرت مصالح ساختماني</a:t>
            </a:r>
            <a:endParaRPr lang="en-US" dirty="0"/>
          </a:p>
          <a:p>
            <a:pPr marL="109728" indent="0" algn="r">
              <a:buNone/>
            </a:pPr>
            <a:r>
              <a:rPr lang="fa-IR" dirty="0" smtClean="0"/>
              <a:t>• </a:t>
            </a:r>
            <a:r>
              <a:rPr lang="fa-IR" b="1" dirty="0"/>
              <a:t>صرفه جويي در مصالح به كار رفته در بتن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3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483</TotalTime>
  <Words>402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Georgia</vt:lpstr>
      <vt:lpstr>Tahoma</vt:lpstr>
      <vt:lpstr>Trebuchet MS</vt:lpstr>
      <vt:lpstr>Wingdings 2</vt:lpstr>
      <vt:lpstr>Urban</vt:lpstr>
      <vt:lpstr>سیستم تورنکو و سیستم jk</vt:lpstr>
      <vt:lpstr>JK معرفي سيستم</vt:lpstr>
      <vt:lpstr>PowerPoint Presentation</vt:lpstr>
      <vt:lpstr>مزيت ها و تمايزات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سیستم تورنکو و سیستم jk</dc:title>
  <dc:creator>karen system</dc:creator>
  <cp:lastModifiedBy>tirdad01</cp:lastModifiedBy>
  <cp:revision>48</cp:revision>
  <dcterms:created xsi:type="dcterms:W3CDTF">2014-04-28T18:00:56Z</dcterms:created>
  <dcterms:modified xsi:type="dcterms:W3CDTF">2022-01-04T15:06:38Z</dcterms:modified>
</cp:coreProperties>
</file>